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00503000000020004" pitchFamily="2"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p:restoredTop sz="94610"/>
  </p:normalViewPr>
  <p:slideViewPr>
    <p:cSldViewPr snapToGrid="0" snapToObjects="1">
      <p:cViewPr varScale="1">
        <p:scale>
          <a:sx n="99" d="100"/>
          <a:sy n="99"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069" y="960358"/>
            <a:ext cx="7586663" cy="2774156"/>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Petrona Bold" pitchFamily="34" charset="0"/>
                <a:ea typeface="Petrona Bold" pitchFamily="34" charset="-122"/>
                <a:cs typeface="Petrona Bold" pitchFamily="34" charset="-120"/>
              </a:rPr>
              <a:t>Implementation of StegoGAN: Leveraging Steganography for Non-Bijective Image-to-Image Translation</a:t>
            </a:r>
            <a:endParaRPr lang="en-US" sz="4350" dirty="0"/>
          </a:p>
        </p:txBody>
      </p:sp>
      <p:sp>
        <p:nvSpPr>
          <p:cNvPr id="4" name="Text 1"/>
          <p:cNvSpPr/>
          <p:nvPr/>
        </p:nvSpPr>
        <p:spPr>
          <a:xfrm>
            <a:off x="6265069" y="4051578"/>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A95B95"/>
                </a:solidFill>
                <a:latin typeface="Inter" pitchFamily="34" charset="0"/>
                <a:ea typeface="Inter" pitchFamily="34" charset="-122"/>
                <a:cs typeface="Inter" pitchFamily="34" charset="-120"/>
              </a:rPr>
              <a:t>Presented by:</a:t>
            </a:r>
            <a:r>
              <a:rPr lang="en-US" sz="1650" dirty="0">
                <a:solidFill>
                  <a:srgbClr val="272525"/>
                </a:solidFill>
                <a:latin typeface="Inter" pitchFamily="34" charset="0"/>
                <a:ea typeface="Inter" pitchFamily="34" charset="-122"/>
                <a:cs typeface="Inter" pitchFamily="34" charset="-120"/>
              </a:rPr>
              <a:t> E Krishna Koushik(23MIA1107) , </a:t>
            </a:r>
            <a:endParaRPr lang="en-US" sz="1650" dirty="0"/>
          </a:p>
        </p:txBody>
      </p:sp>
      <p:sp>
        <p:nvSpPr>
          <p:cNvPr id="5" name="Text 2"/>
          <p:cNvSpPr/>
          <p:nvPr/>
        </p:nvSpPr>
        <p:spPr>
          <a:xfrm>
            <a:off x="6265069" y="4627483"/>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                         T Guru Raghav Raj,(23MIA1105) ,</a:t>
            </a:r>
            <a:endParaRPr lang="en-US" sz="1650" dirty="0"/>
          </a:p>
        </p:txBody>
      </p:sp>
      <p:sp>
        <p:nvSpPr>
          <p:cNvPr id="6" name="Text 3"/>
          <p:cNvSpPr/>
          <p:nvPr/>
        </p:nvSpPr>
        <p:spPr>
          <a:xfrm>
            <a:off x="6265069" y="5203388"/>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                         R Amarendar Reddy(23MIA1012)</a:t>
            </a:r>
            <a:endParaRPr lang="en-US" sz="1650" dirty="0"/>
          </a:p>
        </p:txBody>
      </p:sp>
      <p:sp>
        <p:nvSpPr>
          <p:cNvPr id="7" name="Text 4"/>
          <p:cNvSpPr/>
          <p:nvPr/>
        </p:nvSpPr>
        <p:spPr>
          <a:xfrm>
            <a:off x="6265069" y="5779294"/>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A95B95"/>
                </a:solidFill>
                <a:latin typeface="Inter" pitchFamily="34" charset="0"/>
                <a:ea typeface="Inter" pitchFamily="34" charset="-122"/>
                <a:cs typeface="Inter" pitchFamily="34" charset="-120"/>
              </a:rPr>
              <a:t>School of:</a:t>
            </a:r>
            <a:r>
              <a:rPr lang="en-US" sz="1650" dirty="0">
                <a:solidFill>
                  <a:srgbClr val="272525"/>
                </a:solidFill>
                <a:latin typeface="Inter" pitchFamily="34" charset="0"/>
                <a:ea typeface="Inter" pitchFamily="34" charset="-122"/>
                <a:cs typeface="Inter" pitchFamily="34" charset="-120"/>
              </a:rPr>
              <a:t> Computer Science &amp; Engineering, VIT Chennai</a:t>
            </a:r>
            <a:endParaRPr lang="en-US" sz="1650" dirty="0"/>
          </a:p>
        </p:txBody>
      </p:sp>
      <p:sp>
        <p:nvSpPr>
          <p:cNvPr id="8" name="Text 5"/>
          <p:cNvSpPr/>
          <p:nvPr/>
        </p:nvSpPr>
        <p:spPr>
          <a:xfrm>
            <a:off x="6265069" y="6355199"/>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A95B95"/>
                </a:solidFill>
                <a:latin typeface="Inter" pitchFamily="34" charset="0"/>
                <a:ea typeface="Inter" pitchFamily="34" charset="-122"/>
                <a:cs typeface="Inter" pitchFamily="34" charset="-120"/>
              </a:rPr>
              <a:t>Guide:</a:t>
            </a:r>
            <a:r>
              <a:rPr lang="en-US" sz="1650" dirty="0">
                <a:solidFill>
                  <a:srgbClr val="272525"/>
                </a:solidFill>
                <a:latin typeface="Inter" pitchFamily="34" charset="0"/>
                <a:ea typeface="Inter" pitchFamily="34" charset="-122"/>
                <a:cs typeface="Inter" pitchFamily="34" charset="-120"/>
              </a:rPr>
              <a:t> Dr. S. Geetha</a:t>
            </a:r>
            <a:endParaRPr lang="en-US" sz="1650" dirty="0"/>
          </a:p>
        </p:txBody>
      </p:sp>
      <p:sp>
        <p:nvSpPr>
          <p:cNvPr id="9" name="Text 6"/>
          <p:cNvSpPr/>
          <p:nvPr/>
        </p:nvSpPr>
        <p:spPr>
          <a:xfrm>
            <a:off x="6265069" y="6931104"/>
            <a:ext cx="7586663" cy="33813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Course: SWE1010 – Digital Image Processing Project, </a:t>
            </a:r>
            <a:endParaRPr lang="en-US" sz="1650" dirty="0"/>
          </a:p>
        </p:txBody>
      </p:sp>
      <p:sp>
        <p:nvSpPr>
          <p:cNvPr id="10" name="Rectangle 9">
            <a:extLst>
              <a:ext uri="{FF2B5EF4-FFF2-40B4-BE49-F238E27FC236}">
                <a16:creationId xmlns:a16="http://schemas.microsoft.com/office/drawing/2014/main" id="{93431C15-5B61-8BEB-A2D3-C6E70A7930EA}"/>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46748"/>
            <a:ext cx="12968764"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The Challenge of Non-Bijective Image-to-Image Translation</a:t>
            </a:r>
            <a:endParaRPr lang="en-US" sz="3750" dirty="0"/>
          </a:p>
        </p:txBody>
      </p:sp>
      <p:sp>
        <p:nvSpPr>
          <p:cNvPr id="3" name="Text 1"/>
          <p:cNvSpPr/>
          <p:nvPr/>
        </p:nvSpPr>
        <p:spPr>
          <a:xfrm>
            <a:off x="793790" y="1695807"/>
            <a:ext cx="4470083"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Motivation: Beyond One-to-One Mapping</a:t>
            </a:r>
            <a:endParaRPr lang="en-US" sz="1850" dirty="0"/>
          </a:p>
        </p:txBody>
      </p:sp>
      <p:sp>
        <p:nvSpPr>
          <p:cNvPr id="4" name="Text 2"/>
          <p:cNvSpPr/>
          <p:nvPr/>
        </p:nvSpPr>
        <p:spPr>
          <a:xfrm>
            <a:off x="793790" y="2174915"/>
            <a:ext cx="11019949"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In image translation, a single input can often correspond to multiple valid outputs. This non-bijective mapping is common in complex real-world scenarios. However, traditional Generative Adversarial Networks (GANs), such as CycleGAN and CUT, are typically designed for one-to-one transformations.</a:t>
            </a:r>
            <a:endParaRPr lang="en-US" sz="1400" dirty="0"/>
          </a:p>
        </p:txBody>
      </p:sp>
      <p:sp>
        <p:nvSpPr>
          <p:cNvPr id="5" name="Text 3"/>
          <p:cNvSpPr/>
          <p:nvPr/>
        </p:nvSpPr>
        <p:spPr>
          <a:xfrm>
            <a:off x="793790" y="3208973"/>
            <a:ext cx="1101994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One input, multiple valid outputs (non-bijective).</a:t>
            </a:r>
            <a:endParaRPr lang="en-US" sz="1400" dirty="0"/>
          </a:p>
        </p:txBody>
      </p:sp>
      <p:sp>
        <p:nvSpPr>
          <p:cNvPr id="6" name="Text 4"/>
          <p:cNvSpPr/>
          <p:nvPr/>
        </p:nvSpPr>
        <p:spPr>
          <a:xfrm>
            <a:off x="793790" y="3562707"/>
            <a:ext cx="1101994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Traditional GANs assume one-to-one mapping.</a:t>
            </a:r>
            <a:endParaRPr lang="en-US" sz="1400" dirty="0"/>
          </a:p>
        </p:txBody>
      </p:sp>
      <p:sp>
        <p:nvSpPr>
          <p:cNvPr id="7" name="Text 5"/>
          <p:cNvSpPr/>
          <p:nvPr/>
        </p:nvSpPr>
        <p:spPr>
          <a:xfrm>
            <a:off x="793790" y="3916442"/>
            <a:ext cx="11019949"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Leads to artifacts, missing, or redundant features.</a:t>
            </a:r>
            <a:endParaRPr lang="en-US" sz="1400" dirty="0"/>
          </a:p>
        </p:txBody>
      </p:sp>
      <p:sp>
        <p:nvSpPr>
          <p:cNvPr id="8" name="Text 6"/>
          <p:cNvSpPr/>
          <p:nvPr/>
        </p:nvSpPr>
        <p:spPr>
          <a:xfrm>
            <a:off x="12264033" y="1677591"/>
            <a:ext cx="1580078"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9" name="Text 7"/>
          <p:cNvSpPr/>
          <p:nvPr/>
        </p:nvSpPr>
        <p:spPr>
          <a:xfrm>
            <a:off x="793790" y="4542353"/>
            <a:ext cx="6705838"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Problem Statement: Towards Clean and Realistic Translations</a:t>
            </a:r>
            <a:endParaRPr lang="en-US" sz="1850" dirty="0"/>
          </a:p>
        </p:txBody>
      </p:sp>
      <p:sp>
        <p:nvSpPr>
          <p:cNvPr id="10" name="Text 8"/>
          <p:cNvSpPr/>
          <p:nvPr/>
        </p:nvSpPr>
        <p:spPr>
          <a:xfrm>
            <a:off x="793790" y="5112187"/>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Our goal is to develop a GAN architecture capable of discerning and selectively processing features. This involves identifying which features are transferable ("matchable") and which are extraneous ("unmatchable"), effectively hiding the latter to produce higher quality translations.</a:t>
            </a:r>
            <a:endParaRPr lang="en-US" sz="1400" dirty="0"/>
          </a:p>
        </p:txBody>
      </p:sp>
      <p:sp>
        <p:nvSpPr>
          <p:cNvPr id="11" name="Shape 9"/>
          <p:cNvSpPr/>
          <p:nvPr/>
        </p:nvSpPr>
        <p:spPr>
          <a:xfrm>
            <a:off x="793790" y="5896808"/>
            <a:ext cx="4226600" cy="1685925"/>
          </a:xfrm>
          <a:prstGeom prst="roundRect">
            <a:avLst>
              <a:gd name="adj" fmla="val 4521"/>
            </a:avLst>
          </a:prstGeom>
          <a:solidFill>
            <a:srgbClr val="FFFFFF">
              <a:alpha val="95000"/>
            </a:srgbClr>
          </a:solidFill>
          <a:ln w="22860">
            <a:solidFill>
              <a:srgbClr val="B2D4E5"/>
            </a:solidFill>
            <a:prstDash val="solid"/>
          </a:ln>
        </p:spPr>
        <p:txBody>
          <a:bodyPr/>
          <a:lstStyle/>
          <a:p>
            <a:endParaRPr lang="en-US"/>
          </a:p>
        </p:txBody>
      </p:sp>
      <p:sp>
        <p:nvSpPr>
          <p:cNvPr id="12" name="Text 10"/>
          <p:cNvSpPr/>
          <p:nvPr/>
        </p:nvSpPr>
        <p:spPr>
          <a:xfrm>
            <a:off x="998101" y="6101120"/>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Feature Learning</a:t>
            </a:r>
            <a:endParaRPr lang="en-US" sz="1850" dirty="0"/>
          </a:p>
        </p:txBody>
      </p:sp>
      <p:sp>
        <p:nvSpPr>
          <p:cNvPr id="13" name="Text 11"/>
          <p:cNvSpPr/>
          <p:nvPr/>
        </p:nvSpPr>
        <p:spPr>
          <a:xfrm>
            <a:off x="998101" y="6507599"/>
            <a:ext cx="3817977"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Design a GAN to learn and differentiate between matchable and unmatchable features.</a:t>
            </a:r>
            <a:endParaRPr lang="en-US" sz="1400" dirty="0"/>
          </a:p>
        </p:txBody>
      </p:sp>
      <p:sp>
        <p:nvSpPr>
          <p:cNvPr id="14" name="Shape 12"/>
          <p:cNvSpPr/>
          <p:nvPr/>
        </p:nvSpPr>
        <p:spPr>
          <a:xfrm>
            <a:off x="5201841" y="5896808"/>
            <a:ext cx="4226600" cy="1685925"/>
          </a:xfrm>
          <a:prstGeom prst="roundRect">
            <a:avLst>
              <a:gd name="adj" fmla="val 4521"/>
            </a:avLst>
          </a:prstGeom>
          <a:solidFill>
            <a:srgbClr val="FFFFFF">
              <a:alpha val="95000"/>
            </a:srgbClr>
          </a:solidFill>
          <a:ln w="22860">
            <a:solidFill>
              <a:srgbClr val="B2D4E5"/>
            </a:solidFill>
            <a:prstDash val="solid"/>
          </a:ln>
        </p:spPr>
        <p:txBody>
          <a:bodyPr/>
          <a:lstStyle/>
          <a:p>
            <a:endParaRPr lang="en-US"/>
          </a:p>
        </p:txBody>
      </p:sp>
      <p:sp>
        <p:nvSpPr>
          <p:cNvPr id="15" name="Text 13"/>
          <p:cNvSpPr/>
          <p:nvPr/>
        </p:nvSpPr>
        <p:spPr>
          <a:xfrm>
            <a:off x="5406152" y="6101120"/>
            <a:ext cx="2508171"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Steganographic Hiding</a:t>
            </a:r>
            <a:endParaRPr lang="en-US" sz="1850" dirty="0"/>
          </a:p>
        </p:txBody>
      </p:sp>
      <p:sp>
        <p:nvSpPr>
          <p:cNvPr id="16" name="Text 14"/>
          <p:cNvSpPr/>
          <p:nvPr/>
        </p:nvSpPr>
        <p:spPr>
          <a:xfrm>
            <a:off x="5406152" y="6507599"/>
            <a:ext cx="3817977"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Utilize steganography to conceal irrelevant regions, enhancing output clarity.</a:t>
            </a:r>
            <a:endParaRPr lang="en-US" sz="1400" dirty="0"/>
          </a:p>
        </p:txBody>
      </p:sp>
      <p:sp>
        <p:nvSpPr>
          <p:cNvPr id="17" name="Shape 15"/>
          <p:cNvSpPr/>
          <p:nvPr/>
        </p:nvSpPr>
        <p:spPr>
          <a:xfrm>
            <a:off x="9609892" y="5896808"/>
            <a:ext cx="4226719" cy="1685925"/>
          </a:xfrm>
          <a:prstGeom prst="roundRect">
            <a:avLst>
              <a:gd name="adj" fmla="val 4521"/>
            </a:avLst>
          </a:prstGeom>
          <a:solidFill>
            <a:srgbClr val="FFFFFF">
              <a:alpha val="95000"/>
            </a:srgbClr>
          </a:solidFill>
          <a:ln w="22860">
            <a:solidFill>
              <a:srgbClr val="B2D4E5"/>
            </a:solidFill>
            <a:prstDash val="solid"/>
          </a:ln>
        </p:spPr>
        <p:txBody>
          <a:bodyPr/>
          <a:lstStyle/>
          <a:p>
            <a:endParaRPr lang="en-US"/>
          </a:p>
        </p:txBody>
      </p:sp>
      <p:sp>
        <p:nvSpPr>
          <p:cNvPr id="18" name="Text 16"/>
          <p:cNvSpPr/>
          <p:nvPr/>
        </p:nvSpPr>
        <p:spPr>
          <a:xfrm>
            <a:off x="9814203" y="6101120"/>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Realistic Translation</a:t>
            </a:r>
            <a:endParaRPr lang="en-US" sz="1850" dirty="0"/>
          </a:p>
        </p:txBody>
      </p:sp>
      <p:sp>
        <p:nvSpPr>
          <p:cNvPr id="19" name="Text 17"/>
          <p:cNvSpPr/>
          <p:nvPr/>
        </p:nvSpPr>
        <p:spPr>
          <a:xfrm>
            <a:off x="9814203" y="6507599"/>
            <a:ext cx="3818096"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Generate clean, realistic image translations, exemplified by the Aerial </a:t>
            </a:r>
            <a:r>
              <a:rPr lang="en-US" sz="1400" dirty="0">
                <a:solidFill>
                  <a:srgbClr val="000000"/>
                </a:solidFill>
                <a:latin typeface="Inter" pitchFamily="34" charset="0"/>
                <a:ea typeface="Inter" pitchFamily="34" charset="-122"/>
                <a:cs typeface="Inter" pitchFamily="34" charset="-120"/>
              </a:rPr>
              <a:t>↔</a:t>
            </a:r>
            <a:r>
              <a:rPr lang="en-US" sz="1400" dirty="0">
                <a:solidFill>
                  <a:srgbClr val="272525"/>
                </a:solidFill>
                <a:latin typeface="Inter" pitchFamily="34" charset="0"/>
                <a:ea typeface="Inter" pitchFamily="34" charset="-122"/>
                <a:cs typeface="Inter" pitchFamily="34" charset="-120"/>
              </a:rPr>
              <a:t> Map domain.</a:t>
            </a:r>
            <a:endParaRPr lang="en-US" sz="1400" dirty="0"/>
          </a:p>
        </p:txBody>
      </p:sp>
      <p:sp>
        <p:nvSpPr>
          <p:cNvPr id="20" name="Rectangle 19">
            <a:extLst>
              <a:ext uri="{FF2B5EF4-FFF2-40B4-BE49-F238E27FC236}">
                <a16:creationId xmlns:a16="http://schemas.microsoft.com/office/drawing/2014/main" id="{61C9E0A6-5505-B31A-88E1-D9B9ECB405F8}"/>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8426" y="797719"/>
            <a:ext cx="9522976" cy="450056"/>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etrona Bold" pitchFamily="34" charset="0"/>
                <a:ea typeface="Petrona Bold" pitchFamily="34" charset="-122"/>
                <a:cs typeface="Petrona Bold" pitchFamily="34" charset="-120"/>
              </a:rPr>
              <a:t>StegoGAN: A Novel Approach to Non-Bijective Translation</a:t>
            </a:r>
            <a:endParaRPr lang="en-US" sz="2800" dirty="0"/>
          </a:p>
        </p:txBody>
      </p:sp>
      <p:sp>
        <p:nvSpPr>
          <p:cNvPr id="3" name="Text 1"/>
          <p:cNvSpPr/>
          <p:nvPr/>
        </p:nvSpPr>
        <p:spPr>
          <a:xfrm>
            <a:off x="738426" y="1302544"/>
            <a:ext cx="3839170" cy="225028"/>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Petrona Bold" pitchFamily="34" charset="0"/>
                <a:ea typeface="Petrona Bold" pitchFamily="34" charset="-122"/>
                <a:cs typeface="Petrona Bold" pitchFamily="34" charset="-120"/>
              </a:rPr>
              <a:t>Key Idea: Integrating Steganography into GANs</a:t>
            </a:r>
            <a:endParaRPr lang="en-US" sz="1400" dirty="0"/>
          </a:p>
        </p:txBody>
      </p:sp>
      <p:sp>
        <p:nvSpPr>
          <p:cNvPr id="4" name="Text 2"/>
          <p:cNvSpPr/>
          <p:nvPr/>
        </p:nvSpPr>
        <p:spPr>
          <a:xfrm>
            <a:off x="738426" y="1733193"/>
            <a:ext cx="13153549" cy="2194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The </a:t>
            </a:r>
            <a:r>
              <a:rPr lang="en-US" sz="1050" b="1" dirty="0">
                <a:solidFill>
                  <a:srgbClr val="272525"/>
                </a:solidFill>
                <a:latin typeface="Inter" pitchFamily="34" charset="0"/>
                <a:ea typeface="Inter" pitchFamily="34" charset="-122"/>
                <a:cs typeface="Inter" pitchFamily="34" charset="-120"/>
              </a:rPr>
              <a:t>StegoGAN</a:t>
            </a:r>
            <a:r>
              <a:rPr lang="en-US" sz="1050" dirty="0">
                <a:solidFill>
                  <a:srgbClr val="272525"/>
                </a:solidFill>
                <a:latin typeface="Inter" pitchFamily="34" charset="0"/>
                <a:ea typeface="Inter" pitchFamily="34" charset="-122"/>
                <a:cs typeface="Inter" pitchFamily="34" charset="-120"/>
              </a:rPr>
              <a:t> framework, proposed by Wu et al. (ETH Zurich, 2024), introduces steganography to manage non-bijective translations by strategically hiding information within the generated images.</a:t>
            </a:r>
            <a:endParaRPr lang="en-US" sz="1050" dirty="0"/>
          </a:p>
        </p:txBody>
      </p:sp>
      <p:sp>
        <p:nvSpPr>
          <p:cNvPr id="5" name="Text 3"/>
          <p:cNvSpPr/>
          <p:nvPr/>
        </p:nvSpPr>
        <p:spPr>
          <a:xfrm>
            <a:off x="738426" y="2158246"/>
            <a:ext cx="1849874" cy="225028"/>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Petrona Bold" pitchFamily="34" charset="0"/>
                <a:ea typeface="Petrona Bold" pitchFamily="34" charset="-122"/>
                <a:cs typeface="Petrona Bold" pitchFamily="34" charset="-120"/>
              </a:rPr>
              <a:t>Architecture Overview</a:t>
            </a:r>
            <a:endParaRPr lang="en-US" sz="1400" dirty="0"/>
          </a:p>
        </p:txBody>
      </p:sp>
      <p:sp>
        <p:nvSpPr>
          <p:cNvPr id="6" name="Shape 4"/>
          <p:cNvSpPr/>
          <p:nvPr/>
        </p:nvSpPr>
        <p:spPr>
          <a:xfrm>
            <a:off x="738426" y="2794516"/>
            <a:ext cx="4293156" cy="1241227"/>
          </a:xfrm>
          <a:prstGeom prst="roundRect">
            <a:avLst>
              <a:gd name="adj" fmla="val 5894"/>
            </a:avLst>
          </a:prstGeom>
          <a:solidFill>
            <a:srgbClr val="FFFFFF">
              <a:alpha val="95000"/>
            </a:srgbClr>
          </a:solidFill>
          <a:ln/>
        </p:spPr>
        <p:txBody>
          <a:bodyPr/>
          <a:lstStyle/>
          <a:p>
            <a:endParaRPr lang="en-US"/>
          </a:p>
        </p:txBody>
      </p:sp>
      <p:sp>
        <p:nvSpPr>
          <p:cNvPr id="7" name="Shape 5"/>
          <p:cNvSpPr/>
          <p:nvPr/>
        </p:nvSpPr>
        <p:spPr>
          <a:xfrm>
            <a:off x="738426" y="2779276"/>
            <a:ext cx="4293156" cy="60960"/>
          </a:xfrm>
          <a:prstGeom prst="roundRect">
            <a:avLst>
              <a:gd name="adj" fmla="val 94494"/>
            </a:avLst>
          </a:prstGeom>
          <a:solidFill>
            <a:srgbClr val="007EBD"/>
          </a:solidFill>
          <a:ln/>
        </p:spPr>
        <p:txBody>
          <a:bodyPr/>
          <a:lstStyle/>
          <a:p>
            <a:endParaRPr lang="en-US"/>
          </a:p>
        </p:txBody>
      </p:sp>
      <p:sp>
        <p:nvSpPr>
          <p:cNvPr id="8" name="Shape 6"/>
          <p:cNvSpPr/>
          <p:nvPr/>
        </p:nvSpPr>
        <p:spPr>
          <a:xfrm>
            <a:off x="2679323" y="2588895"/>
            <a:ext cx="411361" cy="411361"/>
          </a:xfrm>
          <a:prstGeom prst="roundRect">
            <a:avLst>
              <a:gd name="adj" fmla="val 222287"/>
            </a:avLst>
          </a:prstGeom>
          <a:solidFill>
            <a:srgbClr val="007EBD"/>
          </a:solidFill>
          <a:ln/>
        </p:spPr>
        <p:txBody>
          <a:bodyPr/>
          <a:lstStyle/>
          <a:p>
            <a:endParaRPr lang="en-US"/>
          </a:p>
        </p:txBody>
      </p:sp>
      <p:pic>
        <p:nvPicPr>
          <p:cNvPr id="9"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2672" y="2712244"/>
            <a:ext cx="164544" cy="164544"/>
          </a:xfrm>
          <a:prstGeom prst="rect">
            <a:avLst/>
          </a:prstGeom>
        </p:spPr>
      </p:pic>
      <p:sp>
        <p:nvSpPr>
          <p:cNvPr id="10" name="Text 7"/>
          <p:cNvSpPr/>
          <p:nvPr/>
        </p:nvSpPr>
        <p:spPr>
          <a:xfrm>
            <a:off x="890707" y="3137297"/>
            <a:ext cx="1800106"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Encoder</a:t>
            </a:r>
            <a:endParaRPr lang="en-US" sz="1400" dirty="0"/>
          </a:p>
        </p:txBody>
      </p:sp>
      <p:sp>
        <p:nvSpPr>
          <p:cNvPr id="11" name="Text 8"/>
          <p:cNvSpPr/>
          <p:nvPr/>
        </p:nvSpPr>
        <p:spPr>
          <a:xfrm>
            <a:off x="890707" y="3444597"/>
            <a:ext cx="3988594"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Extracts a comprehensive feature map (</a:t>
            </a:r>
            <a:r>
              <a:rPr lang="en-US" sz="1050" i="1" dirty="0">
                <a:solidFill>
                  <a:srgbClr val="272525"/>
                </a:solidFill>
                <a:latin typeface="Inter" pitchFamily="34" charset="0"/>
                <a:ea typeface="Inter" pitchFamily="34" charset="-122"/>
                <a:cs typeface="Inter" pitchFamily="34" charset="-120"/>
              </a:rPr>
              <a:t>z</a:t>
            </a:r>
            <a:r>
              <a:rPr lang="en-US" sz="1050" dirty="0">
                <a:solidFill>
                  <a:srgbClr val="272525"/>
                </a:solidFill>
                <a:latin typeface="Inter" pitchFamily="34" charset="0"/>
                <a:ea typeface="Inter" pitchFamily="34" charset="-122"/>
                <a:cs typeface="Inter" pitchFamily="34" charset="-120"/>
              </a:rPr>
              <a:t>) from the input image.</a:t>
            </a:r>
            <a:endParaRPr lang="en-US" sz="1050" dirty="0"/>
          </a:p>
        </p:txBody>
      </p:sp>
      <p:sp>
        <p:nvSpPr>
          <p:cNvPr id="12" name="Shape 9"/>
          <p:cNvSpPr/>
          <p:nvPr/>
        </p:nvSpPr>
        <p:spPr>
          <a:xfrm>
            <a:off x="5168622" y="2794516"/>
            <a:ext cx="4293156" cy="1241227"/>
          </a:xfrm>
          <a:prstGeom prst="roundRect">
            <a:avLst>
              <a:gd name="adj" fmla="val 5894"/>
            </a:avLst>
          </a:prstGeom>
          <a:solidFill>
            <a:srgbClr val="FFFFFF">
              <a:alpha val="95000"/>
            </a:srgbClr>
          </a:solidFill>
          <a:ln/>
        </p:spPr>
        <p:txBody>
          <a:bodyPr/>
          <a:lstStyle/>
          <a:p>
            <a:endParaRPr lang="en-US"/>
          </a:p>
        </p:txBody>
      </p:sp>
      <p:sp>
        <p:nvSpPr>
          <p:cNvPr id="13" name="Shape 10"/>
          <p:cNvSpPr/>
          <p:nvPr/>
        </p:nvSpPr>
        <p:spPr>
          <a:xfrm>
            <a:off x="5168622" y="2779276"/>
            <a:ext cx="4293156" cy="60960"/>
          </a:xfrm>
          <a:prstGeom prst="roundRect">
            <a:avLst>
              <a:gd name="adj" fmla="val 94494"/>
            </a:avLst>
          </a:prstGeom>
          <a:solidFill>
            <a:srgbClr val="007EBD"/>
          </a:solidFill>
          <a:ln/>
        </p:spPr>
        <p:txBody>
          <a:bodyPr/>
          <a:lstStyle/>
          <a:p>
            <a:endParaRPr lang="en-US"/>
          </a:p>
        </p:txBody>
      </p:sp>
      <p:sp>
        <p:nvSpPr>
          <p:cNvPr id="14" name="Shape 11"/>
          <p:cNvSpPr/>
          <p:nvPr/>
        </p:nvSpPr>
        <p:spPr>
          <a:xfrm>
            <a:off x="7109520" y="2588895"/>
            <a:ext cx="411361" cy="411361"/>
          </a:xfrm>
          <a:prstGeom prst="roundRect">
            <a:avLst>
              <a:gd name="adj" fmla="val 222287"/>
            </a:avLst>
          </a:prstGeom>
          <a:solidFill>
            <a:srgbClr val="007EBD"/>
          </a:solidFill>
          <a:ln/>
        </p:spPr>
        <p:txBody>
          <a:bodyPr/>
          <a:lstStyle/>
          <a:p>
            <a:endParaRPr lang="en-US"/>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2868" y="2712244"/>
            <a:ext cx="164544" cy="164544"/>
          </a:xfrm>
          <a:prstGeom prst="rect">
            <a:avLst/>
          </a:prstGeom>
        </p:spPr>
      </p:pic>
      <p:sp>
        <p:nvSpPr>
          <p:cNvPr id="16" name="Text 12"/>
          <p:cNvSpPr/>
          <p:nvPr/>
        </p:nvSpPr>
        <p:spPr>
          <a:xfrm>
            <a:off x="5320903" y="3137297"/>
            <a:ext cx="1800106"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Mask Predictor</a:t>
            </a:r>
            <a:endParaRPr lang="en-US" sz="1400" dirty="0"/>
          </a:p>
        </p:txBody>
      </p:sp>
      <p:sp>
        <p:nvSpPr>
          <p:cNvPr id="17" name="Text 13"/>
          <p:cNvSpPr/>
          <p:nvPr/>
        </p:nvSpPr>
        <p:spPr>
          <a:xfrm>
            <a:off x="5320903" y="3444597"/>
            <a:ext cx="3988594"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Divides </a:t>
            </a:r>
            <a:r>
              <a:rPr lang="en-US" sz="1050" i="1" dirty="0">
                <a:solidFill>
                  <a:srgbClr val="272525"/>
                </a:solidFill>
                <a:latin typeface="Inter" pitchFamily="34" charset="0"/>
                <a:ea typeface="Inter" pitchFamily="34" charset="-122"/>
                <a:cs typeface="Inter" pitchFamily="34" charset="-120"/>
              </a:rPr>
              <a:t>z</a:t>
            </a:r>
            <a:r>
              <a:rPr lang="en-US" sz="1050" dirty="0">
                <a:solidFill>
                  <a:srgbClr val="272525"/>
                </a:solidFill>
                <a:latin typeface="Inter" pitchFamily="34" charset="0"/>
                <a:ea typeface="Inter" pitchFamily="34" charset="-122"/>
                <a:cs typeface="Inter" pitchFamily="34" charset="-120"/>
              </a:rPr>
              <a:t> into </a:t>
            </a:r>
            <a:r>
              <a:rPr lang="en-US" sz="1050" i="1" dirty="0">
                <a:solidFill>
                  <a:srgbClr val="272525"/>
                </a:solidFill>
                <a:latin typeface="Inter" pitchFamily="34" charset="0"/>
                <a:ea typeface="Inter" pitchFamily="34" charset="-122"/>
                <a:cs typeface="Inter" pitchFamily="34" charset="-120"/>
              </a:rPr>
              <a:t>z_matchable</a:t>
            </a:r>
            <a:r>
              <a:rPr lang="en-US" sz="1050" dirty="0">
                <a:solidFill>
                  <a:srgbClr val="272525"/>
                </a:solidFill>
                <a:latin typeface="Inter" pitchFamily="34" charset="0"/>
                <a:ea typeface="Inter" pitchFamily="34" charset="-122"/>
                <a:cs typeface="Inter" pitchFamily="34" charset="-120"/>
              </a:rPr>
              <a:t> (transferable features) and </a:t>
            </a:r>
            <a:r>
              <a:rPr lang="en-US" sz="1050" i="1" dirty="0">
                <a:solidFill>
                  <a:srgbClr val="272525"/>
                </a:solidFill>
                <a:latin typeface="Inter" pitchFamily="34" charset="0"/>
                <a:ea typeface="Inter" pitchFamily="34" charset="-122"/>
                <a:cs typeface="Inter" pitchFamily="34" charset="-120"/>
              </a:rPr>
              <a:t>z_unmatchable</a:t>
            </a:r>
            <a:r>
              <a:rPr lang="en-US" sz="1050" dirty="0">
                <a:solidFill>
                  <a:srgbClr val="272525"/>
                </a:solidFill>
                <a:latin typeface="Inter" pitchFamily="34" charset="0"/>
                <a:ea typeface="Inter" pitchFamily="34" charset="-122"/>
                <a:cs typeface="Inter" pitchFamily="34" charset="-120"/>
              </a:rPr>
              <a:t> (features to be hidden).</a:t>
            </a:r>
            <a:endParaRPr lang="en-US" sz="1050" dirty="0"/>
          </a:p>
        </p:txBody>
      </p:sp>
      <p:sp>
        <p:nvSpPr>
          <p:cNvPr id="18" name="Shape 14"/>
          <p:cNvSpPr/>
          <p:nvPr/>
        </p:nvSpPr>
        <p:spPr>
          <a:xfrm>
            <a:off x="9598819" y="2794516"/>
            <a:ext cx="4293156" cy="1241227"/>
          </a:xfrm>
          <a:prstGeom prst="roundRect">
            <a:avLst>
              <a:gd name="adj" fmla="val 5894"/>
            </a:avLst>
          </a:prstGeom>
          <a:solidFill>
            <a:srgbClr val="FFFFFF">
              <a:alpha val="95000"/>
            </a:srgbClr>
          </a:solidFill>
          <a:ln/>
        </p:spPr>
        <p:txBody>
          <a:bodyPr/>
          <a:lstStyle/>
          <a:p>
            <a:endParaRPr lang="en-US"/>
          </a:p>
        </p:txBody>
      </p:sp>
      <p:sp>
        <p:nvSpPr>
          <p:cNvPr id="19" name="Shape 15"/>
          <p:cNvSpPr/>
          <p:nvPr/>
        </p:nvSpPr>
        <p:spPr>
          <a:xfrm>
            <a:off x="9598819" y="2779276"/>
            <a:ext cx="4293156" cy="60960"/>
          </a:xfrm>
          <a:prstGeom prst="roundRect">
            <a:avLst>
              <a:gd name="adj" fmla="val 94494"/>
            </a:avLst>
          </a:prstGeom>
          <a:solidFill>
            <a:srgbClr val="007EBD"/>
          </a:solidFill>
          <a:ln/>
        </p:spPr>
        <p:txBody>
          <a:bodyPr/>
          <a:lstStyle/>
          <a:p>
            <a:endParaRPr lang="en-US"/>
          </a:p>
        </p:txBody>
      </p:sp>
      <p:sp>
        <p:nvSpPr>
          <p:cNvPr id="20" name="Shape 16"/>
          <p:cNvSpPr/>
          <p:nvPr/>
        </p:nvSpPr>
        <p:spPr>
          <a:xfrm>
            <a:off x="11539716" y="2588895"/>
            <a:ext cx="411361" cy="411361"/>
          </a:xfrm>
          <a:prstGeom prst="roundRect">
            <a:avLst>
              <a:gd name="adj" fmla="val 222287"/>
            </a:avLst>
          </a:prstGeom>
          <a:solidFill>
            <a:srgbClr val="007EBD"/>
          </a:solidFill>
          <a:ln/>
        </p:spPr>
        <p:txBody>
          <a:bodyPr/>
          <a:lstStyle/>
          <a:p>
            <a:endParaRPr lang="en-US"/>
          </a:p>
        </p:txBody>
      </p:sp>
      <p:pic>
        <p:nvPicPr>
          <p:cNvPr id="2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3065" y="2712244"/>
            <a:ext cx="164544" cy="164544"/>
          </a:xfrm>
          <a:prstGeom prst="rect">
            <a:avLst/>
          </a:prstGeom>
        </p:spPr>
      </p:pic>
      <p:sp>
        <p:nvSpPr>
          <p:cNvPr id="22" name="Text 17"/>
          <p:cNvSpPr/>
          <p:nvPr/>
        </p:nvSpPr>
        <p:spPr>
          <a:xfrm>
            <a:off x="9751100" y="3137297"/>
            <a:ext cx="1800106"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Decoder</a:t>
            </a:r>
            <a:endParaRPr lang="en-US" sz="1400" dirty="0"/>
          </a:p>
        </p:txBody>
      </p:sp>
      <p:sp>
        <p:nvSpPr>
          <p:cNvPr id="23" name="Text 18"/>
          <p:cNvSpPr/>
          <p:nvPr/>
        </p:nvSpPr>
        <p:spPr>
          <a:xfrm>
            <a:off x="9751100" y="3444597"/>
            <a:ext cx="3988594"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Reconstructs the target image using only the </a:t>
            </a:r>
            <a:r>
              <a:rPr lang="en-US" sz="1050" i="1" dirty="0">
                <a:solidFill>
                  <a:srgbClr val="272525"/>
                </a:solidFill>
                <a:latin typeface="Inter" pitchFamily="34" charset="0"/>
                <a:ea typeface="Inter" pitchFamily="34" charset="-122"/>
                <a:cs typeface="Inter" pitchFamily="34" charset="-120"/>
              </a:rPr>
              <a:t>z_matchable</a:t>
            </a:r>
            <a:r>
              <a:rPr lang="en-US" sz="1050" dirty="0">
                <a:solidFill>
                  <a:srgbClr val="272525"/>
                </a:solidFill>
                <a:latin typeface="Inter" pitchFamily="34" charset="0"/>
                <a:ea typeface="Inter" pitchFamily="34" charset="-122"/>
                <a:cs typeface="Inter" pitchFamily="34" charset="-120"/>
              </a:rPr>
              <a:t> features.</a:t>
            </a:r>
            <a:endParaRPr lang="en-US" sz="1050" dirty="0"/>
          </a:p>
        </p:txBody>
      </p:sp>
      <p:sp>
        <p:nvSpPr>
          <p:cNvPr id="24" name="Shape 19"/>
          <p:cNvSpPr/>
          <p:nvPr/>
        </p:nvSpPr>
        <p:spPr>
          <a:xfrm>
            <a:off x="738426" y="4378404"/>
            <a:ext cx="6508194" cy="1021794"/>
          </a:xfrm>
          <a:prstGeom prst="roundRect">
            <a:avLst>
              <a:gd name="adj" fmla="val 7159"/>
            </a:avLst>
          </a:prstGeom>
          <a:solidFill>
            <a:srgbClr val="FFFFFF">
              <a:alpha val="95000"/>
            </a:srgbClr>
          </a:solidFill>
          <a:ln/>
        </p:spPr>
        <p:txBody>
          <a:bodyPr/>
          <a:lstStyle/>
          <a:p>
            <a:endParaRPr lang="en-US"/>
          </a:p>
        </p:txBody>
      </p:sp>
      <p:sp>
        <p:nvSpPr>
          <p:cNvPr id="25" name="Shape 20"/>
          <p:cNvSpPr/>
          <p:nvPr/>
        </p:nvSpPr>
        <p:spPr>
          <a:xfrm>
            <a:off x="738426" y="4363164"/>
            <a:ext cx="6508194" cy="60960"/>
          </a:xfrm>
          <a:prstGeom prst="roundRect">
            <a:avLst>
              <a:gd name="adj" fmla="val 94494"/>
            </a:avLst>
          </a:prstGeom>
          <a:solidFill>
            <a:srgbClr val="007EBD"/>
          </a:solidFill>
          <a:ln/>
        </p:spPr>
        <p:txBody>
          <a:bodyPr/>
          <a:lstStyle/>
          <a:p>
            <a:endParaRPr lang="en-US"/>
          </a:p>
        </p:txBody>
      </p:sp>
      <p:sp>
        <p:nvSpPr>
          <p:cNvPr id="26" name="Shape 21"/>
          <p:cNvSpPr/>
          <p:nvPr/>
        </p:nvSpPr>
        <p:spPr>
          <a:xfrm>
            <a:off x="3786842" y="4172783"/>
            <a:ext cx="411361" cy="411361"/>
          </a:xfrm>
          <a:prstGeom prst="roundRect">
            <a:avLst>
              <a:gd name="adj" fmla="val 222287"/>
            </a:avLst>
          </a:prstGeom>
          <a:solidFill>
            <a:srgbClr val="007EBD"/>
          </a:solidFill>
          <a:ln/>
        </p:spPr>
        <p:txBody>
          <a:bodyPr/>
          <a:lstStyle/>
          <a:p>
            <a:endParaRPr lang="en-US"/>
          </a:p>
        </p:txBody>
      </p:sp>
      <p:pic>
        <p:nvPicPr>
          <p:cNvPr id="2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0191" y="4296132"/>
            <a:ext cx="164544" cy="164544"/>
          </a:xfrm>
          <a:prstGeom prst="rect">
            <a:avLst/>
          </a:prstGeom>
        </p:spPr>
      </p:pic>
      <p:sp>
        <p:nvSpPr>
          <p:cNvPr id="28" name="Text 22"/>
          <p:cNvSpPr/>
          <p:nvPr/>
        </p:nvSpPr>
        <p:spPr>
          <a:xfrm>
            <a:off x="890707" y="4721185"/>
            <a:ext cx="1800106"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Discriminator</a:t>
            </a:r>
            <a:endParaRPr lang="en-US" sz="1400" dirty="0"/>
          </a:p>
        </p:txBody>
      </p:sp>
      <p:sp>
        <p:nvSpPr>
          <p:cNvPr id="29" name="Text 23"/>
          <p:cNvSpPr/>
          <p:nvPr/>
        </p:nvSpPr>
        <p:spPr>
          <a:xfrm>
            <a:off x="890707" y="5028486"/>
            <a:ext cx="6203633" cy="2194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 PatchGAN architecture ensures the realism and fidelity of the generated output.</a:t>
            </a:r>
            <a:endParaRPr lang="en-US" sz="1050" dirty="0"/>
          </a:p>
        </p:txBody>
      </p:sp>
      <p:sp>
        <p:nvSpPr>
          <p:cNvPr id="30" name="Shape 24"/>
          <p:cNvSpPr/>
          <p:nvPr/>
        </p:nvSpPr>
        <p:spPr>
          <a:xfrm>
            <a:off x="7383661" y="4378404"/>
            <a:ext cx="6508313" cy="1021794"/>
          </a:xfrm>
          <a:prstGeom prst="roundRect">
            <a:avLst>
              <a:gd name="adj" fmla="val 7159"/>
            </a:avLst>
          </a:prstGeom>
          <a:solidFill>
            <a:srgbClr val="FFFFFF">
              <a:alpha val="95000"/>
            </a:srgbClr>
          </a:solidFill>
          <a:ln/>
        </p:spPr>
        <p:txBody>
          <a:bodyPr/>
          <a:lstStyle/>
          <a:p>
            <a:endParaRPr lang="en-US"/>
          </a:p>
        </p:txBody>
      </p:sp>
      <p:sp>
        <p:nvSpPr>
          <p:cNvPr id="31" name="Shape 25"/>
          <p:cNvSpPr/>
          <p:nvPr/>
        </p:nvSpPr>
        <p:spPr>
          <a:xfrm>
            <a:off x="7383661" y="4363164"/>
            <a:ext cx="6508313" cy="60960"/>
          </a:xfrm>
          <a:prstGeom prst="roundRect">
            <a:avLst>
              <a:gd name="adj" fmla="val 94494"/>
            </a:avLst>
          </a:prstGeom>
          <a:solidFill>
            <a:srgbClr val="007EBD"/>
          </a:solidFill>
          <a:ln/>
        </p:spPr>
        <p:txBody>
          <a:bodyPr/>
          <a:lstStyle/>
          <a:p>
            <a:endParaRPr lang="en-US"/>
          </a:p>
        </p:txBody>
      </p:sp>
      <p:sp>
        <p:nvSpPr>
          <p:cNvPr id="32" name="Shape 26"/>
          <p:cNvSpPr/>
          <p:nvPr/>
        </p:nvSpPr>
        <p:spPr>
          <a:xfrm>
            <a:off x="10432078" y="4172783"/>
            <a:ext cx="411361" cy="411361"/>
          </a:xfrm>
          <a:prstGeom prst="roundRect">
            <a:avLst>
              <a:gd name="adj" fmla="val 222287"/>
            </a:avLst>
          </a:prstGeom>
          <a:solidFill>
            <a:srgbClr val="007EBD"/>
          </a:solidFill>
          <a:ln/>
        </p:spPr>
        <p:txBody>
          <a:bodyPr/>
          <a:lstStyle/>
          <a:p>
            <a:endParaRPr lang="en-US"/>
          </a:p>
        </p:txBody>
      </p:sp>
      <p:pic>
        <p:nvPicPr>
          <p:cNvPr id="33"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55426" y="4296132"/>
            <a:ext cx="164544" cy="164544"/>
          </a:xfrm>
          <a:prstGeom prst="rect">
            <a:avLst/>
          </a:prstGeom>
        </p:spPr>
      </p:pic>
      <p:sp>
        <p:nvSpPr>
          <p:cNvPr id="34" name="Text 27"/>
          <p:cNvSpPr/>
          <p:nvPr/>
        </p:nvSpPr>
        <p:spPr>
          <a:xfrm>
            <a:off x="7535942" y="4721185"/>
            <a:ext cx="1800106"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Reverse Generator</a:t>
            </a:r>
            <a:endParaRPr lang="en-US" sz="1400" dirty="0"/>
          </a:p>
        </p:txBody>
      </p:sp>
      <p:sp>
        <p:nvSpPr>
          <p:cNvPr id="35" name="Text 28"/>
          <p:cNvSpPr/>
          <p:nvPr/>
        </p:nvSpPr>
        <p:spPr>
          <a:xfrm>
            <a:off x="7535942" y="5028486"/>
            <a:ext cx="6203752" cy="2194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Maintains cycle consistency by reconstructing the original input from the translated image.</a:t>
            </a:r>
            <a:endParaRPr lang="en-US" sz="1050" dirty="0"/>
          </a:p>
        </p:txBody>
      </p:sp>
      <p:sp>
        <p:nvSpPr>
          <p:cNvPr id="36" name="Text 29"/>
          <p:cNvSpPr/>
          <p:nvPr/>
        </p:nvSpPr>
        <p:spPr>
          <a:xfrm>
            <a:off x="738426" y="5605820"/>
            <a:ext cx="2899172" cy="225028"/>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Petrona Bold" pitchFamily="34" charset="0"/>
                <a:ea typeface="Petrona Bold" pitchFamily="34" charset="-122"/>
                <a:cs typeface="Petrona Bold" pitchFamily="34" charset="-120"/>
              </a:rPr>
              <a:t>Loss Functions for Robust Training</a:t>
            </a:r>
            <a:endParaRPr lang="en-US" sz="1400" dirty="0"/>
          </a:p>
        </p:txBody>
      </p:sp>
      <p:sp>
        <p:nvSpPr>
          <p:cNvPr id="37" name="Text 30"/>
          <p:cNvSpPr/>
          <p:nvPr/>
        </p:nvSpPr>
        <p:spPr>
          <a:xfrm>
            <a:off x="738426" y="6036469"/>
            <a:ext cx="13153549" cy="2194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StegoGAN employs a combination of loss functions to optimize its performance and ensure stable training:</a:t>
            </a:r>
            <a:endParaRPr lang="en-US" sz="1050" dirty="0"/>
          </a:p>
        </p:txBody>
      </p:sp>
      <p:sp>
        <p:nvSpPr>
          <p:cNvPr id="38" name="Text 31"/>
          <p:cNvSpPr/>
          <p:nvPr/>
        </p:nvSpPr>
        <p:spPr>
          <a:xfrm>
            <a:off x="738426" y="6410087"/>
            <a:ext cx="13153549"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GAN loss for adversarial training</a:t>
            </a:r>
            <a:endParaRPr lang="en-US" sz="1050" dirty="0"/>
          </a:p>
        </p:txBody>
      </p:sp>
      <p:sp>
        <p:nvSpPr>
          <p:cNvPr id="39" name="Text 32"/>
          <p:cNvSpPr/>
          <p:nvPr/>
        </p:nvSpPr>
        <p:spPr>
          <a:xfrm>
            <a:off x="738426" y="6677501"/>
            <a:ext cx="13153549"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Cycle consistency loss for bidirectional mapping</a:t>
            </a:r>
            <a:endParaRPr lang="en-US" sz="1050" dirty="0"/>
          </a:p>
        </p:txBody>
      </p:sp>
      <p:sp>
        <p:nvSpPr>
          <p:cNvPr id="40" name="Text 33"/>
          <p:cNvSpPr/>
          <p:nvPr/>
        </p:nvSpPr>
        <p:spPr>
          <a:xfrm>
            <a:off x="738426" y="6944916"/>
            <a:ext cx="13153549"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Identity loss for preserving content when domains are similar</a:t>
            </a:r>
            <a:endParaRPr lang="en-US" sz="1050" dirty="0"/>
          </a:p>
        </p:txBody>
      </p:sp>
      <p:sp>
        <p:nvSpPr>
          <p:cNvPr id="41" name="Text 34"/>
          <p:cNvSpPr/>
          <p:nvPr/>
        </p:nvSpPr>
        <p:spPr>
          <a:xfrm>
            <a:off x="738426" y="7212330"/>
            <a:ext cx="13153549"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Mask regularization loss to guide the mask predictor</a:t>
            </a:r>
            <a:endParaRPr lang="en-US" sz="1050" dirty="0"/>
          </a:p>
        </p:txBody>
      </p:sp>
      <p:sp>
        <p:nvSpPr>
          <p:cNvPr id="42" name="Rectangle 41">
            <a:extLst>
              <a:ext uri="{FF2B5EF4-FFF2-40B4-BE49-F238E27FC236}">
                <a16:creationId xmlns:a16="http://schemas.microsoft.com/office/drawing/2014/main" id="{6C2C36FA-7551-4864-9466-BFC9ACC5EA57}"/>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23957" y="184260"/>
            <a:ext cx="14222978" cy="1488519"/>
          </a:xfrm>
          <a:prstGeom prst="rect">
            <a:avLst/>
          </a:prstGeom>
          <a:noFill/>
          <a:ln/>
        </p:spPr>
        <p:txBody>
          <a:bodyPr wrap="square" lIns="0" tIns="0" rIns="0" bIns="0" rtlCol="0" anchor="t"/>
          <a:lstStyle/>
          <a:p>
            <a:pPr marL="0" indent="0" algn="l">
              <a:lnSpc>
                <a:spcPts val="5850"/>
              </a:lnSpc>
              <a:buNone/>
            </a:pPr>
            <a:r>
              <a:rPr lang="en-US" sz="4000" b="1" dirty="0">
                <a:solidFill>
                  <a:srgbClr val="000000"/>
                </a:solidFill>
                <a:latin typeface="Petrona Bold" pitchFamily="34" charset="0"/>
                <a:ea typeface="Petrona Bold" pitchFamily="34" charset="-122"/>
                <a:cs typeface="Petrona Bold" pitchFamily="34" charset="-120"/>
              </a:rPr>
              <a:t>Methodology: Training StegoGAN for Aerial-to-Map Translation</a:t>
            </a:r>
            <a:endParaRPr lang="en-US" sz="4000" dirty="0"/>
          </a:p>
        </p:txBody>
      </p:sp>
      <p:sp>
        <p:nvSpPr>
          <p:cNvPr id="3" name="Text 1"/>
          <p:cNvSpPr/>
          <p:nvPr/>
        </p:nvSpPr>
        <p:spPr>
          <a:xfrm>
            <a:off x="714036" y="1088708"/>
            <a:ext cx="3608308"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Implementation Workflow</a:t>
            </a:r>
            <a:endParaRPr lang="en-US" sz="2300" dirty="0"/>
          </a:p>
        </p:txBody>
      </p:sp>
      <p:sp>
        <p:nvSpPr>
          <p:cNvPr id="4" name="Text 2"/>
          <p:cNvSpPr/>
          <p:nvPr/>
        </p:nvSpPr>
        <p:spPr>
          <a:xfrm>
            <a:off x="793789" y="141587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implementation closely follows the proposed StegoGAN architecture. We meticulously recreated the training pipeline, focusing on the interplay between the various components to achieve optimal results.</a:t>
            </a:r>
            <a:endParaRPr lang="en-US" sz="1750" dirty="0"/>
          </a:p>
        </p:txBody>
      </p:sp>
      <p:sp>
        <p:nvSpPr>
          <p:cNvPr id="5" name="Text 3"/>
          <p:cNvSpPr/>
          <p:nvPr/>
        </p:nvSpPr>
        <p:spPr>
          <a:xfrm>
            <a:off x="793790" y="449139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14036" y="6753582"/>
            <a:ext cx="4527590" cy="38731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Dataset: PlanIGN (Aerial ↔ Map)</a:t>
            </a:r>
            <a:endParaRPr lang="en-US" sz="2300" dirty="0"/>
          </a:p>
        </p:txBody>
      </p:sp>
      <p:sp>
        <p:nvSpPr>
          <p:cNvPr id="7" name="Text 5"/>
          <p:cNvSpPr/>
          <p:nvPr/>
        </p:nvSpPr>
        <p:spPr>
          <a:xfrm>
            <a:off x="714036" y="7140892"/>
            <a:ext cx="13042821" cy="1088708"/>
          </a:xfrm>
          <a:prstGeom prst="rect">
            <a:avLst/>
          </a:prstGeom>
          <a:noFill/>
          <a:ln/>
        </p:spPr>
        <p:txBody>
          <a:bodyPr wrap="square" lIns="0" tIns="0" rIns="0" bIns="0" rtlCol="0" anchor="t"/>
          <a:lstStyle/>
          <a:p>
            <a:pPr>
              <a:lnSpc>
                <a:spcPts val="2850"/>
              </a:lnSpc>
            </a:pPr>
            <a:r>
              <a:rPr lang="en-IN" sz="1600" dirty="0">
                <a:latin typeface="Inter" panose="02000503000000020004" pitchFamily="2" charset="0"/>
                <a:ea typeface="Inter" panose="02000503000000020004" pitchFamily="2" charset="0"/>
              </a:rPr>
              <a:t>We used the </a:t>
            </a:r>
            <a:r>
              <a:rPr lang="en-IN" sz="1600" dirty="0" err="1">
                <a:latin typeface="Inter" panose="02000503000000020004" pitchFamily="2" charset="0"/>
                <a:ea typeface="Inter" panose="02000503000000020004" pitchFamily="2" charset="0"/>
              </a:rPr>
              <a:t>PlanIGN</a:t>
            </a:r>
            <a:r>
              <a:rPr lang="en-IN" sz="1600" dirty="0">
                <a:latin typeface="Inter" panose="02000503000000020004" pitchFamily="2" charset="0"/>
                <a:ea typeface="Inter" panose="02000503000000020004" pitchFamily="2" charset="0"/>
              </a:rPr>
              <a:t> dataset, which contains 1000 paired 512×512 Aerial–Map images. It is suitable for testing non-bijective translation because aerial photos and their maps share some features but also differ significantly.</a:t>
            </a:r>
            <a:endParaRPr lang="en-US" sz="1750" dirty="0">
              <a:latin typeface="Inter" panose="02000503000000020004" pitchFamily="2" charset="0"/>
              <a:ea typeface="Inter" panose="02000503000000020004" pitchFamily="2" charset="0"/>
            </a:endParaRPr>
          </a:p>
        </p:txBody>
      </p:sp>
      <p:pic>
        <p:nvPicPr>
          <p:cNvPr id="14" name="Picture 13" descr="A diagram of a product&#10;&#10;AI-generated content may be incorrect.">
            <a:extLst>
              <a:ext uri="{FF2B5EF4-FFF2-40B4-BE49-F238E27FC236}">
                <a16:creationId xmlns:a16="http://schemas.microsoft.com/office/drawing/2014/main" id="{0DF9D3AA-669F-2EE1-C8D8-6811667B57AB}"/>
              </a:ext>
            </a:extLst>
          </p:cNvPr>
          <p:cNvPicPr>
            <a:picLocks noChangeAspect="1"/>
          </p:cNvPicPr>
          <p:nvPr/>
        </p:nvPicPr>
        <p:blipFill>
          <a:blip r:embed="rId3"/>
          <a:stretch>
            <a:fillRect/>
          </a:stretch>
        </p:blipFill>
        <p:spPr>
          <a:xfrm>
            <a:off x="1818961" y="2141682"/>
            <a:ext cx="9115201" cy="4611900"/>
          </a:xfrm>
          <a:prstGeom prst="rect">
            <a:avLst/>
          </a:prstGeom>
        </p:spPr>
      </p:pic>
      <p:sp>
        <p:nvSpPr>
          <p:cNvPr id="15" name="Rectangle 14">
            <a:extLst>
              <a:ext uri="{FF2B5EF4-FFF2-40B4-BE49-F238E27FC236}">
                <a16:creationId xmlns:a16="http://schemas.microsoft.com/office/drawing/2014/main" id="{4B23BE61-BF60-DCFC-3BD1-E1DFEE42A6F7}"/>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7471" y="665917"/>
            <a:ext cx="9135547" cy="437198"/>
          </a:xfrm>
          <a:prstGeom prst="rect">
            <a:avLst/>
          </a:prstGeom>
          <a:noFill/>
          <a:ln/>
        </p:spPr>
        <p:txBody>
          <a:bodyPr wrap="none" lIns="0" tIns="0" rIns="0" bIns="0" rtlCol="0" anchor="t"/>
          <a:lstStyle/>
          <a:p>
            <a:pPr marL="0" indent="0" algn="l">
              <a:lnSpc>
                <a:spcPts val="3400"/>
              </a:lnSpc>
              <a:buNone/>
            </a:pPr>
            <a:r>
              <a:rPr lang="en-US" sz="2750" b="1" dirty="0">
                <a:solidFill>
                  <a:srgbClr val="000000"/>
                </a:solidFill>
                <a:latin typeface="Petrona Bold" pitchFamily="34" charset="0"/>
                <a:ea typeface="Petrona Bold" pitchFamily="34" charset="-122"/>
                <a:cs typeface="Petrona Bold" pitchFamily="34" charset="-120"/>
              </a:rPr>
              <a:t>Quantitative Results: Validating StegoGAN's Performance</a:t>
            </a:r>
            <a:endParaRPr lang="en-US" sz="2750" dirty="0"/>
          </a:p>
        </p:txBody>
      </p:sp>
      <p:sp>
        <p:nvSpPr>
          <p:cNvPr id="3" name="Text 1"/>
          <p:cNvSpPr/>
          <p:nvPr/>
        </p:nvSpPr>
        <p:spPr>
          <a:xfrm>
            <a:off x="717471" y="1156335"/>
            <a:ext cx="2223254" cy="218599"/>
          </a:xfrm>
          <a:prstGeom prst="rect">
            <a:avLst/>
          </a:prstGeom>
          <a:noFill/>
          <a:ln/>
        </p:spPr>
        <p:txBody>
          <a:bodyPr wrap="none" lIns="0" tIns="0" rIns="0" bIns="0" rtlCol="0" anchor="t"/>
          <a:lstStyle/>
          <a:p>
            <a:pPr marL="0" indent="0" algn="l">
              <a:lnSpc>
                <a:spcPts val="1700"/>
              </a:lnSpc>
              <a:buNone/>
            </a:pPr>
            <a:r>
              <a:rPr lang="en-US" sz="1350" b="1" dirty="0">
                <a:solidFill>
                  <a:srgbClr val="000000"/>
                </a:solidFill>
                <a:latin typeface="Petrona Bold" pitchFamily="34" charset="0"/>
                <a:ea typeface="Petrona Bold" pitchFamily="34" charset="-122"/>
                <a:cs typeface="Petrona Bold" pitchFamily="34" charset="-120"/>
              </a:rPr>
              <a:t>Metrics on PlanIGN Dataset</a:t>
            </a:r>
            <a:endParaRPr lang="en-US" sz="1350" dirty="0"/>
          </a:p>
        </p:txBody>
      </p:sp>
      <p:sp>
        <p:nvSpPr>
          <p:cNvPr id="4" name="Text 2"/>
          <p:cNvSpPr/>
          <p:nvPr/>
        </p:nvSpPr>
        <p:spPr>
          <a:xfrm>
            <a:off x="717471" y="1574721"/>
            <a:ext cx="13195459" cy="426244"/>
          </a:xfrm>
          <a:prstGeom prst="rect">
            <a:avLst/>
          </a:prstGeom>
          <a:noFill/>
          <a:ln/>
        </p:spPr>
        <p:txBody>
          <a:bodyPr wrap="squar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Our reproduction of StegoGAN yielded highly competitive results, showcasing significant improvements in key metrics compared to the original paper's reported values in some areas, especially in pixel-level accuracy.</a:t>
            </a:r>
            <a:endParaRPr lang="en-US" sz="1000" dirty="0"/>
          </a:p>
        </p:txBody>
      </p:sp>
      <p:sp>
        <p:nvSpPr>
          <p:cNvPr id="5" name="Shape 3"/>
          <p:cNvSpPr/>
          <p:nvPr/>
        </p:nvSpPr>
        <p:spPr>
          <a:xfrm>
            <a:off x="717471" y="2150864"/>
            <a:ext cx="13195459" cy="1955959"/>
          </a:xfrm>
          <a:prstGeom prst="roundRect">
            <a:avLst>
              <a:gd name="adj" fmla="val 2861"/>
            </a:avLst>
          </a:prstGeom>
          <a:noFill/>
          <a:ln w="7620">
            <a:solidFill>
              <a:srgbClr val="000000">
                <a:alpha val="8000"/>
              </a:srgbClr>
            </a:solidFill>
            <a:prstDash val="solid"/>
          </a:ln>
        </p:spPr>
        <p:txBody>
          <a:bodyPr/>
          <a:lstStyle/>
          <a:p>
            <a:endParaRPr lang="en-US"/>
          </a:p>
        </p:txBody>
      </p:sp>
      <p:sp>
        <p:nvSpPr>
          <p:cNvPr id="6" name="Shape 4"/>
          <p:cNvSpPr/>
          <p:nvPr/>
        </p:nvSpPr>
        <p:spPr>
          <a:xfrm>
            <a:off x="725091" y="2158484"/>
            <a:ext cx="13180219" cy="388144"/>
          </a:xfrm>
          <a:prstGeom prst="rect">
            <a:avLst/>
          </a:prstGeom>
          <a:solidFill>
            <a:srgbClr val="FFFFFF">
              <a:alpha val="4000"/>
            </a:srgbClr>
          </a:solidFill>
          <a:ln/>
        </p:spPr>
        <p:txBody>
          <a:bodyPr/>
          <a:lstStyle/>
          <a:p>
            <a:endParaRPr lang="en-US"/>
          </a:p>
        </p:txBody>
      </p:sp>
      <p:sp>
        <p:nvSpPr>
          <p:cNvPr id="7" name="Text 5"/>
          <p:cNvSpPr/>
          <p:nvPr/>
        </p:nvSpPr>
        <p:spPr>
          <a:xfrm>
            <a:off x="858322" y="2245995"/>
            <a:ext cx="2365772"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RMSE ↓</a:t>
            </a:r>
            <a:endParaRPr lang="en-US" sz="1000" dirty="0"/>
          </a:p>
        </p:txBody>
      </p:sp>
      <p:sp>
        <p:nvSpPr>
          <p:cNvPr id="8" name="Text 6"/>
          <p:cNvSpPr/>
          <p:nvPr/>
        </p:nvSpPr>
        <p:spPr>
          <a:xfrm>
            <a:off x="3498175" y="2245995"/>
            <a:ext cx="499800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22.5</a:t>
            </a:r>
            <a:endParaRPr lang="en-US" sz="1000" dirty="0"/>
          </a:p>
        </p:txBody>
      </p:sp>
      <p:sp>
        <p:nvSpPr>
          <p:cNvPr id="9" name="Text 7"/>
          <p:cNvSpPr/>
          <p:nvPr/>
        </p:nvSpPr>
        <p:spPr>
          <a:xfrm>
            <a:off x="8770263" y="2245995"/>
            <a:ext cx="500181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10.48</a:t>
            </a:r>
            <a:endParaRPr lang="en-US" sz="1000" dirty="0"/>
          </a:p>
        </p:txBody>
      </p:sp>
      <p:sp>
        <p:nvSpPr>
          <p:cNvPr id="10" name="Shape 8"/>
          <p:cNvSpPr/>
          <p:nvPr/>
        </p:nvSpPr>
        <p:spPr>
          <a:xfrm>
            <a:off x="725091" y="2546628"/>
            <a:ext cx="13180219" cy="388144"/>
          </a:xfrm>
          <a:prstGeom prst="rect">
            <a:avLst/>
          </a:prstGeom>
          <a:solidFill>
            <a:srgbClr val="000000">
              <a:alpha val="4000"/>
            </a:srgbClr>
          </a:solidFill>
          <a:ln/>
        </p:spPr>
        <p:txBody>
          <a:bodyPr/>
          <a:lstStyle/>
          <a:p>
            <a:endParaRPr lang="en-US"/>
          </a:p>
        </p:txBody>
      </p:sp>
      <p:sp>
        <p:nvSpPr>
          <p:cNvPr id="11" name="Text 9"/>
          <p:cNvSpPr/>
          <p:nvPr/>
        </p:nvSpPr>
        <p:spPr>
          <a:xfrm>
            <a:off x="858322" y="2634139"/>
            <a:ext cx="2365772"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Acc(σ₁) ↑</a:t>
            </a:r>
            <a:endParaRPr lang="en-US" sz="1000" dirty="0"/>
          </a:p>
        </p:txBody>
      </p:sp>
      <p:sp>
        <p:nvSpPr>
          <p:cNvPr id="12" name="Text 10"/>
          <p:cNvSpPr/>
          <p:nvPr/>
        </p:nvSpPr>
        <p:spPr>
          <a:xfrm>
            <a:off x="3498175" y="2634139"/>
            <a:ext cx="499800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66.1</a:t>
            </a:r>
            <a:endParaRPr lang="en-US" sz="1000" dirty="0"/>
          </a:p>
        </p:txBody>
      </p:sp>
      <p:sp>
        <p:nvSpPr>
          <p:cNvPr id="13" name="Text 11"/>
          <p:cNvSpPr/>
          <p:nvPr/>
        </p:nvSpPr>
        <p:spPr>
          <a:xfrm>
            <a:off x="8770263" y="2634139"/>
            <a:ext cx="500181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79.89</a:t>
            </a:r>
            <a:endParaRPr lang="en-US" sz="1000" dirty="0"/>
          </a:p>
        </p:txBody>
      </p:sp>
      <p:sp>
        <p:nvSpPr>
          <p:cNvPr id="14" name="Shape 12"/>
          <p:cNvSpPr/>
          <p:nvPr/>
        </p:nvSpPr>
        <p:spPr>
          <a:xfrm>
            <a:off x="725091" y="2934772"/>
            <a:ext cx="13180219" cy="388144"/>
          </a:xfrm>
          <a:prstGeom prst="rect">
            <a:avLst/>
          </a:prstGeom>
          <a:solidFill>
            <a:srgbClr val="FFFFFF">
              <a:alpha val="4000"/>
            </a:srgbClr>
          </a:solidFill>
          <a:ln/>
        </p:spPr>
        <p:txBody>
          <a:bodyPr/>
          <a:lstStyle/>
          <a:p>
            <a:endParaRPr lang="en-US"/>
          </a:p>
        </p:txBody>
      </p:sp>
      <p:sp>
        <p:nvSpPr>
          <p:cNvPr id="15" name="Text 13"/>
          <p:cNvSpPr/>
          <p:nvPr/>
        </p:nvSpPr>
        <p:spPr>
          <a:xfrm>
            <a:off x="858322" y="3022283"/>
            <a:ext cx="2365772"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Acc(σ₂) ↑</a:t>
            </a:r>
            <a:endParaRPr lang="en-US" sz="1000" dirty="0"/>
          </a:p>
        </p:txBody>
      </p:sp>
      <p:sp>
        <p:nvSpPr>
          <p:cNvPr id="16" name="Text 14"/>
          <p:cNvSpPr/>
          <p:nvPr/>
        </p:nvSpPr>
        <p:spPr>
          <a:xfrm>
            <a:off x="3498175" y="3022283"/>
            <a:ext cx="499800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74.8</a:t>
            </a:r>
            <a:endParaRPr lang="en-US" sz="1000" dirty="0"/>
          </a:p>
        </p:txBody>
      </p:sp>
      <p:sp>
        <p:nvSpPr>
          <p:cNvPr id="17" name="Text 15"/>
          <p:cNvSpPr/>
          <p:nvPr/>
        </p:nvSpPr>
        <p:spPr>
          <a:xfrm>
            <a:off x="8770263" y="3022283"/>
            <a:ext cx="500181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84.54</a:t>
            </a:r>
            <a:endParaRPr lang="en-US" sz="1000" dirty="0"/>
          </a:p>
        </p:txBody>
      </p:sp>
      <p:sp>
        <p:nvSpPr>
          <p:cNvPr id="18" name="Shape 16"/>
          <p:cNvSpPr/>
          <p:nvPr/>
        </p:nvSpPr>
        <p:spPr>
          <a:xfrm>
            <a:off x="725091" y="3322915"/>
            <a:ext cx="13180219" cy="388144"/>
          </a:xfrm>
          <a:prstGeom prst="rect">
            <a:avLst/>
          </a:prstGeom>
          <a:solidFill>
            <a:srgbClr val="000000">
              <a:alpha val="4000"/>
            </a:srgbClr>
          </a:solidFill>
          <a:ln/>
        </p:spPr>
        <p:txBody>
          <a:bodyPr/>
          <a:lstStyle/>
          <a:p>
            <a:endParaRPr lang="en-US"/>
          </a:p>
        </p:txBody>
      </p:sp>
      <p:sp>
        <p:nvSpPr>
          <p:cNvPr id="19" name="Text 17"/>
          <p:cNvSpPr/>
          <p:nvPr/>
        </p:nvSpPr>
        <p:spPr>
          <a:xfrm>
            <a:off x="858322" y="3410426"/>
            <a:ext cx="2365772"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FID ↓</a:t>
            </a:r>
            <a:endParaRPr lang="en-US" sz="1000" dirty="0"/>
          </a:p>
        </p:txBody>
      </p:sp>
      <p:sp>
        <p:nvSpPr>
          <p:cNvPr id="20" name="Text 18"/>
          <p:cNvSpPr/>
          <p:nvPr/>
        </p:nvSpPr>
        <p:spPr>
          <a:xfrm>
            <a:off x="3498175" y="3410426"/>
            <a:ext cx="499800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58.4</a:t>
            </a:r>
            <a:endParaRPr lang="en-US" sz="1000" dirty="0"/>
          </a:p>
        </p:txBody>
      </p:sp>
      <p:sp>
        <p:nvSpPr>
          <p:cNvPr id="21" name="Text 19"/>
          <p:cNvSpPr/>
          <p:nvPr/>
        </p:nvSpPr>
        <p:spPr>
          <a:xfrm>
            <a:off x="8770263" y="3410426"/>
            <a:ext cx="500181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58.53</a:t>
            </a:r>
            <a:endParaRPr lang="en-US" sz="1000" dirty="0"/>
          </a:p>
        </p:txBody>
      </p:sp>
      <p:sp>
        <p:nvSpPr>
          <p:cNvPr id="22" name="Shape 20"/>
          <p:cNvSpPr/>
          <p:nvPr/>
        </p:nvSpPr>
        <p:spPr>
          <a:xfrm>
            <a:off x="725091" y="3711059"/>
            <a:ext cx="13180219" cy="388144"/>
          </a:xfrm>
          <a:prstGeom prst="rect">
            <a:avLst/>
          </a:prstGeom>
          <a:solidFill>
            <a:srgbClr val="FFFFFF">
              <a:alpha val="4000"/>
            </a:srgbClr>
          </a:solidFill>
          <a:ln/>
        </p:spPr>
        <p:txBody>
          <a:bodyPr/>
          <a:lstStyle/>
          <a:p>
            <a:endParaRPr lang="en-US"/>
          </a:p>
        </p:txBody>
      </p:sp>
      <p:sp>
        <p:nvSpPr>
          <p:cNvPr id="23" name="Text 21"/>
          <p:cNvSpPr/>
          <p:nvPr/>
        </p:nvSpPr>
        <p:spPr>
          <a:xfrm>
            <a:off x="858322" y="3798570"/>
            <a:ext cx="2365772"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KID ↓</a:t>
            </a:r>
            <a:endParaRPr lang="en-US" sz="1000" dirty="0"/>
          </a:p>
        </p:txBody>
      </p:sp>
      <p:sp>
        <p:nvSpPr>
          <p:cNvPr id="24" name="Text 22"/>
          <p:cNvSpPr/>
          <p:nvPr/>
        </p:nvSpPr>
        <p:spPr>
          <a:xfrm>
            <a:off x="3498175" y="3798570"/>
            <a:ext cx="499800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2.4</a:t>
            </a:r>
            <a:endParaRPr lang="en-US" sz="1000" dirty="0"/>
          </a:p>
        </p:txBody>
      </p:sp>
      <p:sp>
        <p:nvSpPr>
          <p:cNvPr id="25" name="Text 23"/>
          <p:cNvSpPr/>
          <p:nvPr/>
        </p:nvSpPr>
        <p:spPr>
          <a:xfrm>
            <a:off x="8770263" y="3798570"/>
            <a:ext cx="5001816" cy="213122"/>
          </a:xfrm>
          <a:prstGeom prst="rect">
            <a:avLst/>
          </a:prstGeom>
          <a:noFill/>
          <a:ln/>
        </p:spPr>
        <p:txBody>
          <a:bodyPr wrap="none" lIns="0" tIns="0" rIns="0" bIns="0" rtlCol="0" anchor="t"/>
          <a:lstStyle/>
          <a:p>
            <a:pPr marL="0" indent="0" algn="l">
              <a:lnSpc>
                <a:spcPts val="1650"/>
              </a:lnSpc>
              <a:buNone/>
            </a:pPr>
            <a:r>
              <a:rPr lang="en-US" sz="1000" dirty="0">
                <a:solidFill>
                  <a:srgbClr val="272525"/>
                </a:solidFill>
                <a:latin typeface="Inter" pitchFamily="34" charset="0"/>
                <a:ea typeface="Inter" pitchFamily="34" charset="-122"/>
                <a:cs typeface="Inter" pitchFamily="34" charset="-120"/>
              </a:rPr>
              <a:t>2.09</a:t>
            </a:r>
            <a:endParaRPr lang="en-US" sz="1000" dirty="0"/>
          </a:p>
        </p:txBody>
      </p:sp>
      <p:sp>
        <p:nvSpPr>
          <p:cNvPr id="26" name="Text 24"/>
          <p:cNvSpPr/>
          <p:nvPr/>
        </p:nvSpPr>
        <p:spPr>
          <a:xfrm>
            <a:off x="717471" y="4256723"/>
            <a:ext cx="13195459" cy="213122"/>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highlight>
                  <a:srgbClr val="A95B95"/>
                </a:highlight>
                <a:latin typeface="Inter" pitchFamily="34" charset="0"/>
                <a:ea typeface="Inter" pitchFamily="34" charset="-122"/>
                <a:cs typeface="Inter" pitchFamily="34" charset="-120"/>
              </a:rPr>
              <a:t>Successfully reproduced the paper's results with notable improvements in pixel-level accuracy and visual fidelity.</a:t>
            </a:r>
            <a:r>
              <a:rPr lang="en-US" sz="1000" dirty="0">
                <a:solidFill>
                  <a:srgbClr val="272525"/>
                </a:solidFill>
                <a:latin typeface="Inter" pitchFamily="34" charset="0"/>
                <a:ea typeface="Inter" pitchFamily="34" charset="-122"/>
                <a:cs typeface="Inter" pitchFamily="34" charset="-120"/>
              </a:rPr>
              <a:t> The mask_mean stabilized early at approximately 0.095, indicating consistent feature selection.</a:t>
            </a:r>
            <a:endParaRPr lang="en-US" sz="1000" dirty="0"/>
          </a:p>
        </p:txBody>
      </p:sp>
      <p:sp>
        <p:nvSpPr>
          <p:cNvPr id="27" name="Text 25"/>
          <p:cNvSpPr/>
          <p:nvPr/>
        </p:nvSpPr>
        <p:spPr>
          <a:xfrm>
            <a:off x="717471" y="4669631"/>
            <a:ext cx="3350538" cy="218599"/>
          </a:xfrm>
          <a:prstGeom prst="rect">
            <a:avLst/>
          </a:prstGeom>
          <a:noFill/>
          <a:ln/>
        </p:spPr>
        <p:txBody>
          <a:bodyPr wrap="none" lIns="0" tIns="0" rIns="0" bIns="0" rtlCol="0" anchor="t"/>
          <a:lstStyle/>
          <a:p>
            <a:pPr marL="0" indent="0" algn="l">
              <a:lnSpc>
                <a:spcPts val="1700"/>
              </a:lnSpc>
              <a:buNone/>
            </a:pPr>
            <a:r>
              <a:rPr lang="en-US" sz="1350" b="1" dirty="0">
                <a:solidFill>
                  <a:srgbClr val="000000"/>
                </a:solidFill>
                <a:latin typeface="Petrona Bold" pitchFamily="34" charset="0"/>
                <a:ea typeface="Petrona Bold" pitchFamily="34" charset="-122"/>
                <a:cs typeface="Petrona Bold" pitchFamily="34" charset="-120"/>
              </a:rPr>
              <a:t>Visual Examples: Aerial to Generated Map</a:t>
            </a:r>
            <a:endParaRPr lang="en-US" sz="1350" dirty="0"/>
          </a:p>
        </p:txBody>
      </p:sp>
      <p:pic>
        <p:nvPicPr>
          <p:cNvPr id="28" name="Image 0" descr="preencoded.png"/>
          <p:cNvPicPr>
            <a:picLocks noChangeAspect="1"/>
          </p:cNvPicPr>
          <p:nvPr/>
        </p:nvPicPr>
        <p:blipFill>
          <a:blip r:embed="rId3"/>
          <a:stretch>
            <a:fillRect/>
          </a:stretch>
        </p:blipFill>
        <p:spPr>
          <a:xfrm>
            <a:off x="3526274" y="5088017"/>
            <a:ext cx="7577852" cy="2475667"/>
          </a:xfrm>
          <a:prstGeom prst="rect">
            <a:avLst/>
          </a:prstGeom>
        </p:spPr>
      </p:pic>
      <p:sp>
        <p:nvSpPr>
          <p:cNvPr id="30" name="TextBox 29">
            <a:extLst>
              <a:ext uri="{FF2B5EF4-FFF2-40B4-BE49-F238E27FC236}">
                <a16:creationId xmlns:a16="http://schemas.microsoft.com/office/drawing/2014/main" id="{01D68489-E26C-0FD8-5D0E-185A15DD66D5}"/>
              </a:ext>
            </a:extLst>
          </p:cNvPr>
          <p:cNvSpPr txBox="1"/>
          <p:nvPr/>
        </p:nvSpPr>
        <p:spPr>
          <a:xfrm>
            <a:off x="2846231" y="1816298"/>
            <a:ext cx="2150772" cy="369332"/>
          </a:xfrm>
          <a:prstGeom prst="rect">
            <a:avLst/>
          </a:prstGeom>
          <a:noFill/>
        </p:spPr>
        <p:txBody>
          <a:bodyPr wrap="square" rtlCol="0">
            <a:spAutoFit/>
          </a:bodyPr>
          <a:lstStyle/>
          <a:p>
            <a:r>
              <a:rPr lang="en-IN" dirty="0" err="1"/>
              <a:t>StegoGAN</a:t>
            </a:r>
            <a:r>
              <a:rPr lang="en-IN" dirty="0"/>
              <a:t> (Paper)</a:t>
            </a:r>
            <a:endParaRPr lang="en-US" dirty="0"/>
          </a:p>
        </p:txBody>
      </p:sp>
      <p:sp>
        <p:nvSpPr>
          <p:cNvPr id="31" name="TextBox 30">
            <a:extLst>
              <a:ext uri="{FF2B5EF4-FFF2-40B4-BE49-F238E27FC236}">
                <a16:creationId xmlns:a16="http://schemas.microsoft.com/office/drawing/2014/main" id="{BC6BB819-E475-F473-632D-713D040773AA}"/>
              </a:ext>
            </a:extLst>
          </p:cNvPr>
          <p:cNvSpPr txBox="1"/>
          <p:nvPr/>
        </p:nvSpPr>
        <p:spPr>
          <a:xfrm>
            <a:off x="8514072" y="1764868"/>
            <a:ext cx="655686" cy="369332"/>
          </a:xfrm>
          <a:prstGeom prst="rect">
            <a:avLst/>
          </a:prstGeom>
          <a:noFill/>
        </p:spPr>
        <p:txBody>
          <a:bodyPr wrap="square" rtlCol="0">
            <a:spAutoFit/>
          </a:bodyPr>
          <a:lstStyle/>
          <a:p>
            <a:r>
              <a:rPr lang="en-US" dirty="0"/>
              <a:t>Ours</a:t>
            </a:r>
          </a:p>
        </p:txBody>
      </p:sp>
      <p:sp>
        <p:nvSpPr>
          <p:cNvPr id="32" name="Rectangle 31">
            <a:extLst>
              <a:ext uri="{FF2B5EF4-FFF2-40B4-BE49-F238E27FC236}">
                <a16:creationId xmlns:a16="http://schemas.microsoft.com/office/drawing/2014/main" id="{EA1E6B13-C3CB-6789-666D-1A4CF1B43424}"/>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60083"/>
            <a:ext cx="6692741" cy="706993"/>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Petrona Bold" pitchFamily="34" charset="0"/>
                <a:ea typeface="Petrona Bold" pitchFamily="34" charset="-122"/>
                <a:cs typeface="Petrona Bold" pitchFamily="34" charset="-120"/>
              </a:rPr>
              <a:t>Key Findings and Insights</a:t>
            </a:r>
            <a:endParaRPr lang="en-US" sz="4450" dirty="0"/>
          </a:p>
        </p:txBody>
      </p:sp>
      <p:sp>
        <p:nvSpPr>
          <p:cNvPr id="3" name="Text 1"/>
          <p:cNvSpPr/>
          <p:nvPr/>
        </p:nvSpPr>
        <p:spPr>
          <a:xfrm>
            <a:off x="793790" y="1797963"/>
            <a:ext cx="13042821" cy="68961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Our implementation and experimentation with StegoGAN have yielded several important observations, confirming the model's capabilities and highlighting areas of strength.</a:t>
            </a:r>
            <a:endParaRPr lang="en-US" sz="1650" dirty="0"/>
          </a:p>
        </p:txBody>
      </p:sp>
      <p:sp>
        <p:nvSpPr>
          <p:cNvPr id="4" name="Shape 2"/>
          <p:cNvSpPr/>
          <p:nvPr/>
        </p:nvSpPr>
        <p:spPr>
          <a:xfrm>
            <a:off x="793790" y="2729984"/>
            <a:ext cx="4203978" cy="2661166"/>
          </a:xfrm>
          <a:prstGeom prst="roundRect">
            <a:avLst>
              <a:gd name="adj" fmla="val 19434"/>
            </a:avLst>
          </a:prstGeom>
          <a:solidFill>
            <a:srgbClr val="CCEEFF"/>
          </a:solidFill>
          <a:ln w="7620">
            <a:solidFill>
              <a:srgbClr val="B2D4E5"/>
            </a:solidFill>
            <a:prstDash val="solid"/>
          </a:ln>
        </p:spPr>
        <p:txBody>
          <a:bodyPr/>
          <a:lstStyle/>
          <a:p>
            <a:endParaRPr lang="en-US"/>
          </a:p>
        </p:txBody>
      </p:sp>
      <p:sp>
        <p:nvSpPr>
          <p:cNvPr id="5" name="Text 3"/>
          <p:cNvSpPr/>
          <p:nvPr/>
        </p:nvSpPr>
        <p:spPr>
          <a:xfrm>
            <a:off x="1016794" y="2952988"/>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Architecture Fidelity</a:t>
            </a:r>
            <a:endParaRPr lang="en-US" sz="2200" dirty="0"/>
          </a:p>
        </p:txBody>
      </p:sp>
      <p:sp>
        <p:nvSpPr>
          <p:cNvPr id="6" name="Text 4"/>
          <p:cNvSpPr/>
          <p:nvPr/>
        </p:nvSpPr>
        <p:spPr>
          <a:xfrm>
            <a:off x="1016794" y="3435548"/>
            <a:ext cx="3757970" cy="137922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Successfully reproduced the intricate StegoGAN architecture and its associated training pipeline, validating its design.</a:t>
            </a:r>
            <a:endParaRPr lang="en-US" sz="1650" dirty="0"/>
          </a:p>
        </p:txBody>
      </p:sp>
      <p:sp>
        <p:nvSpPr>
          <p:cNvPr id="7" name="Shape 5"/>
          <p:cNvSpPr/>
          <p:nvPr/>
        </p:nvSpPr>
        <p:spPr>
          <a:xfrm>
            <a:off x="5213152" y="2729984"/>
            <a:ext cx="4203978" cy="2661166"/>
          </a:xfrm>
          <a:prstGeom prst="roundRect">
            <a:avLst>
              <a:gd name="adj" fmla="val 19434"/>
            </a:avLst>
          </a:prstGeom>
          <a:solidFill>
            <a:srgbClr val="CCEEFF"/>
          </a:solidFill>
          <a:ln w="7620">
            <a:solidFill>
              <a:srgbClr val="B2D4E5"/>
            </a:solidFill>
            <a:prstDash val="solid"/>
          </a:ln>
        </p:spPr>
        <p:txBody>
          <a:bodyPr/>
          <a:lstStyle/>
          <a:p>
            <a:endParaRPr lang="en-US"/>
          </a:p>
        </p:txBody>
      </p:sp>
      <p:sp>
        <p:nvSpPr>
          <p:cNvPr id="8" name="Text 6"/>
          <p:cNvSpPr/>
          <p:nvPr/>
        </p:nvSpPr>
        <p:spPr>
          <a:xfrm>
            <a:off x="5436156" y="2952988"/>
            <a:ext cx="3328035" cy="353378"/>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Competitive Performance</a:t>
            </a:r>
            <a:endParaRPr lang="en-US" sz="2200" dirty="0"/>
          </a:p>
        </p:txBody>
      </p:sp>
      <p:sp>
        <p:nvSpPr>
          <p:cNvPr id="9" name="Text 7"/>
          <p:cNvSpPr/>
          <p:nvPr/>
        </p:nvSpPr>
        <p:spPr>
          <a:xfrm>
            <a:off x="5436156" y="3435548"/>
            <a:ext cx="3757970" cy="137922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Achieved FID and KID scores (</a:t>
            </a:r>
            <a:r>
              <a:rPr lang="en-US" sz="1650" b="1" dirty="0">
                <a:solidFill>
                  <a:srgbClr val="272525"/>
                </a:solidFill>
                <a:latin typeface="Inter" pitchFamily="34" charset="0"/>
                <a:ea typeface="Inter" pitchFamily="34" charset="-122"/>
                <a:cs typeface="Inter" pitchFamily="34" charset="-120"/>
              </a:rPr>
              <a:t>≈ 58 and ≈ 2</a:t>
            </a:r>
            <a:r>
              <a:rPr lang="en-US" sz="1650" dirty="0">
                <a:solidFill>
                  <a:srgbClr val="272525"/>
                </a:solidFill>
                <a:latin typeface="Inter" pitchFamily="34" charset="0"/>
                <a:ea typeface="Inter" pitchFamily="34" charset="-122"/>
                <a:cs typeface="Inter" pitchFamily="34" charset="-120"/>
              </a:rPr>
              <a:t> respectively) highly comparable to the original paper's reported values.</a:t>
            </a:r>
            <a:endParaRPr lang="en-US" sz="1650" dirty="0"/>
          </a:p>
        </p:txBody>
      </p:sp>
      <p:sp>
        <p:nvSpPr>
          <p:cNvPr id="10" name="Shape 8"/>
          <p:cNvSpPr/>
          <p:nvPr/>
        </p:nvSpPr>
        <p:spPr>
          <a:xfrm>
            <a:off x="9632513" y="2729984"/>
            <a:ext cx="4203978" cy="2661166"/>
          </a:xfrm>
          <a:prstGeom prst="roundRect">
            <a:avLst>
              <a:gd name="adj" fmla="val 19434"/>
            </a:avLst>
          </a:prstGeom>
          <a:solidFill>
            <a:srgbClr val="CCEEFF"/>
          </a:solidFill>
          <a:ln w="7620">
            <a:solidFill>
              <a:srgbClr val="B2D4E5"/>
            </a:solidFill>
            <a:prstDash val="solid"/>
          </a:ln>
        </p:spPr>
        <p:txBody>
          <a:bodyPr/>
          <a:lstStyle/>
          <a:p>
            <a:endParaRPr lang="en-US"/>
          </a:p>
        </p:txBody>
      </p:sp>
      <p:sp>
        <p:nvSpPr>
          <p:cNvPr id="11" name="Text 9"/>
          <p:cNvSpPr/>
          <p:nvPr/>
        </p:nvSpPr>
        <p:spPr>
          <a:xfrm>
            <a:off x="9855518" y="2952988"/>
            <a:ext cx="3757970" cy="706755"/>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Enhanced Resolution &amp; Accuracy</a:t>
            </a:r>
            <a:endParaRPr lang="en-US" sz="2200" dirty="0"/>
          </a:p>
        </p:txBody>
      </p:sp>
      <p:sp>
        <p:nvSpPr>
          <p:cNvPr id="12" name="Text 10"/>
          <p:cNvSpPr/>
          <p:nvPr/>
        </p:nvSpPr>
        <p:spPr>
          <a:xfrm>
            <a:off x="9855518" y="3788926"/>
            <a:ext cx="3757970" cy="137922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Fine-tuning at 512×512 resolution significantly improved RMSE and overall accuracy, especially in pixel-level details.</a:t>
            </a:r>
            <a:endParaRPr lang="en-US" sz="1650" dirty="0"/>
          </a:p>
        </p:txBody>
      </p:sp>
      <p:sp>
        <p:nvSpPr>
          <p:cNvPr id="13" name="Shape 11"/>
          <p:cNvSpPr/>
          <p:nvPr/>
        </p:nvSpPr>
        <p:spPr>
          <a:xfrm>
            <a:off x="793790" y="5606534"/>
            <a:ext cx="6413659" cy="1962983"/>
          </a:xfrm>
          <a:prstGeom prst="roundRect">
            <a:avLst>
              <a:gd name="adj" fmla="val 26346"/>
            </a:avLst>
          </a:prstGeom>
          <a:solidFill>
            <a:srgbClr val="CCEEFF"/>
          </a:solidFill>
          <a:ln w="7620">
            <a:solidFill>
              <a:srgbClr val="B2D4E5"/>
            </a:solidFill>
            <a:prstDash val="solid"/>
          </a:ln>
        </p:spPr>
        <p:txBody>
          <a:bodyPr/>
          <a:lstStyle/>
          <a:p>
            <a:endParaRPr lang="en-US"/>
          </a:p>
        </p:txBody>
      </p:sp>
      <p:sp>
        <p:nvSpPr>
          <p:cNvPr id="14" name="Text 12"/>
          <p:cNvSpPr/>
          <p:nvPr/>
        </p:nvSpPr>
        <p:spPr>
          <a:xfrm>
            <a:off x="1016794" y="5829538"/>
            <a:ext cx="3003947" cy="353378"/>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Stable Mask Prediction</a:t>
            </a:r>
            <a:endParaRPr lang="en-US" sz="2200" dirty="0"/>
          </a:p>
        </p:txBody>
      </p:sp>
      <p:sp>
        <p:nvSpPr>
          <p:cNvPr id="15" name="Text 13"/>
          <p:cNvSpPr/>
          <p:nvPr/>
        </p:nvSpPr>
        <p:spPr>
          <a:xfrm>
            <a:off x="1016794" y="6312098"/>
            <a:ext cx="5967651" cy="68961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The mask predictor consistently stabilized early in training (around 327 epochs), indicating robust feature selection.</a:t>
            </a:r>
            <a:endParaRPr lang="en-US" sz="1650" dirty="0"/>
          </a:p>
        </p:txBody>
      </p:sp>
      <p:sp>
        <p:nvSpPr>
          <p:cNvPr id="16" name="Shape 14"/>
          <p:cNvSpPr/>
          <p:nvPr/>
        </p:nvSpPr>
        <p:spPr>
          <a:xfrm>
            <a:off x="7422833" y="5606534"/>
            <a:ext cx="6413659" cy="1962983"/>
          </a:xfrm>
          <a:prstGeom prst="roundRect">
            <a:avLst>
              <a:gd name="adj" fmla="val 26346"/>
            </a:avLst>
          </a:prstGeom>
          <a:solidFill>
            <a:srgbClr val="CCEEFF"/>
          </a:solidFill>
          <a:ln w="7620">
            <a:solidFill>
              <a:srgbClr val="B2D4E5"/>
            </a:solidFill>
            <a:prstDash val="solid"/>
          </a:ln>
        </p:spPr>
        <p:txBody>
          <a:bodyPr/>
          <a:lstStyle/>
          <a:p>
            <a:endParaRPr lang="en-US"/>
          </a:p>
        </p:txBody>
      </p:sp>
      <p:sp>
        <p:nvSpPr>
          <p:cNvPr id="17" name="Text 15"/>
          <p:cNvSpPr/>
          <p:nvPr/>
        </p:nvSpPr>
        <p:spPr>
          <a:xfrm>
            <a:off x="7645837" y="5829538"/>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Visual Quality</a:t>
            </a:r>
            <a:endParaRPr lang="en-US" sz="2200" dirty="0"/>
          </a:p>
        </p:txBody>
      </p:sp>
      <p:sp>
        <p:nvSpPr>
          <p:cNvPr id="18" name="Text 16"/>
          <p:cNvSpPr/>
          <p:nvPr/>
        </p:nvSpPr>
        <p:spPr>
          <a:xfrm>
            <a:off x="7645837" y="6312098"/>
            <a:ext cx="5967651" cy="1034415"/>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Generated outputs are visually clean and structurally accurate, demonstrating the effectiveness of the steganographic approach.</a:t>
            </a:r>
            <a:endParaRPr lang="en-US" sz="1650" dirty="0"/>
          </a:p>
        </p:txBody>
      </p:sp>
      <p:sp>
        <p:nvSpPr>
          <p:cNvPr id="19" name="Rectangle 18">
            <a:extLst>
              <a:ext uri="{FF2B5EF4-FFF2-40B4-BE49-F238E27FC236}">
                <a16:creationId xmlns:a16="http://schemas.microsoft.com/office/drawing/2014/main" id="{E1BF6028-72ED-90DB-50FD-B98B127618E5}"/>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65823"/>
            <a:ext cx="13042821" cy="1265158"/>
          </a:xfrm>
          <a:prstGeom prst="rect">
            <a:avLst/>
          </a:prstGeom>
          <a:noFill/>
          <a:ln/>
        </p:spPr>
        <p:txBody>
          <a:bodyPr wrap="squar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Future Enhancements: Towards Cross-Domain StegoGAN</a:t>
            </a:r>
            <a:endParaRPr lang="en-US" sz="3950" dirty="0"/>
          </a:p>
        </p:txBody>
      </p:sp>
      <p:sp>
        <p:nvSpPr>
          <p:cNvPr id="3" name="Text 1"/>
          <p:cNvSpPr/>
          <p:nvPr/>
        </p:nvSpPr>
        <p:spPr>
          <a:xfrm>
            <a:off x="793790" y="2208014"/>
            <a:ext cx="702885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Proposed Enhancement: Leveraging Cross-Domain Attention</a:t>
            </a:r>
            <a:endParaRPr lang="en-US" sz="1950" dirty="0"/>
          </a:p>
        </p:txBody>
      </p:sp>
      <p:sp>
        <p:nvSpPr>
          <p:cNvPr id="4" name="Text 2"/>
          <p:cNvSpPr/>
          <p:nvPr/>
        </p:nvSpPr>
        <p:spPr>
          <a:xfrm>
            <a:off x="793790" y="2813447"/>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The current StegoGAN model predicts the mask using features exclusively from the </a:t>
            </a:r>
            <a:r>
              <a:rPr lang="en-US" sz="1500" i="1" dirty="0">
                <a:solidFill>
                  <a:srgbClr val="272525"/>
                </a:solidFill>
                <a:latin typeface="Inter" pitchFamily="34" charset="0"/>
                <a:ea typeface="Inter" pitchFamily="34" charset="-122"/>
                <a:cs typeface="Inter" pitchFamily="34" charset="-120"/>
              </a:rPr>
              <a:t>same domain</a:t>
            </a:r>
            <a:r>
              <a:rPr lang="en-US" sz="1500" dirty="0">
                <a:solidFill>
                  <a:srgbClr val="272525"/>
                </a:solidFill>
                <a:latin typeface="Inter" pitchFamily="34" charset="0"/>
                <a:ea typeface="Inter" pitchFamily="34" charset="-122"/>
                <a:cs typeface="Inter" pitchFamily="34" charset="-120"/>
              </a:rPr>
              <a:t> as the input. We propose an enhancement that incorporates </a:t>
            </a:r>
            <a:r>
              <a:rPr lang="en-US" sz="1500" i="1" dirty="0">
                <a:solidFill>
                  <a:srgbClr val="272525"/>
                </a:solidFill>
                <a:latin typeface="Inter" pitchFamily="34" charset="0"/>
                <a:ea typeface="Inter" pitchFamily="34" charset="-122"/>
                <a:cs typeface="Inter" pitchFamily="34" charset="-120"/>
              </a:rPr>
              <a:t>target domain features</a:t>
            </a:r>
            <a:r>
              <a:rPr lang="en-US" sz="1500" dirty="0">
                <a:solidFill>
                  <a:srgbClr val="272525"/>
                </a:solidFill>
                <a:latin typeface="Inter" pitchFamily="34" charset="0"/>
                <a:ea typeface="Inter" pitchFamily="34" charset="-122"/>
                <a:cs typeface="Inter" pitchFamily="34" charset="-120"/>
              </a:rPr>
              <a:t> into the mask prediction process through a cross-domain attention mechanism.</a:t>
            </a:r>
            <a:endParaRPr lang="en-US" sz="1500" dirty="0"/>
          </a:p>
        </p:txBody>
      </p:sp>
      <p:sp>
        <p:nvSpPr>
          <p:cNvPr id="5" name="Text 3"/>
          <p:cNvSpPr/>
          <p:nvPr/>
        </p:nvSpPr>
        <p:spPr>
          <a:xfrm>
            <a:off x="793790" y="3719393"/>
            <a:ext cx="352484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Why Cross-Domain Attention?</a:t>
            </a:r>
            <a:endParaRPr lang="en-US" sz="1950" dirty="0"/>
          </a:p>
        </p:txBody>
      </p:sp>
      <p:sp>
        <p:nvSpPr>
          <p:cNvPr id="6" name="Text 4"/>
          <p:cNvSpPr/>
          <p:nvPr/>
        </p:nvSpPr>
        <p:spPr>
          <a:xfrm>
            <a:off x="793790" y="4324826"/>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By considering features from the target domain, the mask predictor can develop better context awareness, leading to more semantically aligned and structurally sound translations.</a:t>
            </a:r>
            <a:endParaRPr lang="en-US" sz="1500" dirty="0"/>
          </a:p>
        </p:txBody>
      </p:sp>
      <p:pic>
        <p:nvPicPr>
          <p:cNvPr id="7" name="Image 0" descr="preencoded.png"/>
          <p:cNvPicPr>
            <a:picLocks noChangeAspect="1"/>
          </p:cNvPicPr>
          <p:nvPr/>
        </p:nvPicPr>
        <p:blipFill>
          <a:blip r:embed="rId3"/>
          <a:stretch>
            <a:fillRect/>
          </a:stretch>
        </p:blipFill>
        <p:spPr>
          <a:xfrm>
            <a:off x="793790" y="5158383"/>
            <a:ext cx="4347567" cy="771168"/>
          </a:xfrm>
          <a:prstGeom prst="rect">
            <a:avLst/>
          </a:prstGeom>
        </p:spPr>
      </p:pic>
      <p:sp>
        <p:nvSpPr>
          <p:cNvPr id="8" name="Text 5"/>
          <p:cNvSpPr/>
          <p:nvPr/>
        </p:nvSpPr>
        <p:spPr>
          <a:xfrm>
            <a:off x="986552" y="6122313"/>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Better Context</a:t>
            </a:r>
            <a:endParaRPr lang="en-US" sz="1950" dirty="0"/>
          </a:p>
        </p:txBody>
      </p:sp>
      <p:sp>
        <p:nvSpPr>
          <p:cNvPr id="9" name="Text 6"/>
          <p:cNvSpPr/>
          <p:nvPr/>
        </p:nvSpPr>
        <p:spPr>
          <a:xfrm>
            <a:off x="986552" y="6554153"/>
            <a:ext cx="396204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Improved awareness of target domain semantics.</a:t>
            </a:r>
            <a:endParaRPr lang="en-US" sz="1500" dirty="0"/>
          </a:p>
        </p:txBody>
      </p:sp>
      <p:pic>
        <p:nvPicPr>
          <p:cNvPr id="10" name="Image 1" descr="preencoded.png"/>
          <p:cNvPicPr>
            <a:picLocks noChangeAspect="1"/>
          </p:cNvPicPr>
          <p:nvPr/>
        </p:nvPicPr>
        <p:blipFill>
          <a:blip r:embed="rId4"/>
          <a:stretch>
            <a:fillRect/>
          </a:stretch>
        </p:blipFill>
        <p:spPr>
          <a:xfrm>
            <a:off x="5141357" y="5158383"/>
            <a:ext cx="4347567" cy="771168"/>
          </a:xfrm>
          <a:prstGeom prst="rect">
            <a:avLst/>
          </a:prstGeom>
        </p:spPr>
      </p:pic>
      <p:sp>
        <p:nvSpPr>
          <p:cNvPr id="11" name="Text 7"/>
          <p:cNvSpPr/>
          <p:nvPr/>
        </p:nvSpPr>
        <p:spPr>
          <a:xfrm>
            <a:off x="5334119" y="6122313"/>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Structural Alignment</a:t>
            </a:r>
            <a:endParaRPr lang="en-US" sz="1950" dirty="0"/>
          </a:p>
        </p:txBody>
      </p:sp>
      <p:sp>
        <p:nvSpPr>
          <p:cNvPr id="12" name="Text 8"/>
          <p:cNvSpPr/>
          <p:nvPr/>
        </p:nvSpPr>
        <p:spPr>
          <a:xfrm>
            <a:off x="5334119" y="6554153"/>
            <a:ext cx="396204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Enhanced preservation of small, critical structures (e.g., cars, trees, shadows).</a:t>
            </a:r>
            <a:endParaRPr lang="en-US" sz="1500" dirty="0"/>
          </a:p>
        </p:txBody>
      </p:sp>
      <p:pic>
        <p:nvPicPr>
          <p:cNvPr id="13" name="Image 2" descr="preencoded.png"/>
          <p:cNvPicPr>
            <a:picLocks noChangeAspect="1"/>
          </p:cNvPicPr>
          <p:nvPr/>
        </p:nvPicPr>
        <p:blipFill>
          <a:blip r:embed="rId5"/>
          <a:stretch>
            <a:fillRect/>
          </a:stretch>
        </p:blipFill>
        <p:spPr>
          <a:xfrm>
            <a:off x="9488924" y="5158383"/>
            <a:ext cx="4347567" cy="771168"/>
          </a:xfrm>
          <a:prstGeom prst="rect">
            <a:avLst/>
          </a:prstGeom>
        </p:spPr>
      </p:pic>
      <p:sp>
        <p:nvSpPr>
          <p:cNvPr id="14" name="Text 9"/>
          <p:cNvSpPr/>
          <p:nvPr/>
        </p:nvSpPr>
        <p:spPr>
          <a:xfrm>
            <a:off x="9681686" y="6122313"/>
            <a:ext cx="2890599"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Improved Generalization</a:t>
            </a:r>
            <a:endParaRPr lang="en-US" sz="1950" dirty="0"/>
          </a:p>
        </p:txBody>
      </p:sp>
      <p:sp>
        <p:nvSpPr>
          <p:cNvPr id="15" name="Text 10"/>
          <p:cNvSpPr/>
          <p:nvPr/>
        </p:nvSpPr>
        <p:spPr>
          <a:xfrm>
            <a:off x="9681686" y="6554153"/>
            <a:ext cx="396204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Greater adaptability across diverse image domains.</a:t>
            </a:r>
            <a:endParaRPr lang="en-US" sz="1500" dirty="0"/>
          </a:p>
        </p:txBody>
      </p:sp>
      <p:sp>
        <p:nvSpPr>
          <p:cNvPr id="16" name="Rectangle 15">
            <a:extLst>
              <a:ext uri="{FF2B5EF4-FFF2-40B4-BE49-F238E27FC236}">
                <a16:creationId xmlns:a16="http://schemas.microsoft.com/office/drawing/2014/main" id="{C870F621-94F6-7080-7D6E-90FD0BD30949}"/>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9501"/>
            <a:ext cx="6389370"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Conclusion &amp; Future Outlook</a:t>
            </a:r>
            <a:endParaRPr lang="en-US" sz="3750" dirty="0"/>
          </a:p>
        </p:txBody>
      </p:sp>
      <p:sp>
        <p:nvSpPr>
          <p:cNvPr id="3" name="Text 1"/>
          <p:cNvSpPr/>
          <p:nvPr/>
        </p:nvSpPr>
        <p:spPr>
          <a:xfrm>
            <a:off x="793790" y="1437442"/>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Key Achievements</a:t>
            </a:r>
            <a:endParaRPr lang="en-US" sz="1850" dirty="0"/>
          </a:p>
        </p:txBody>
      </p:sp>
      <p:sp>
        <p:nvSpPr>
          <p:cNvPr id="4" name="Text 2"/>
          <p:cNvSpPr/>
          <p:nvPr/>
        </p:nvSpPr>
        <p:spPr>
          <a:xfrm>
            <a:off x="793790" y="2007275"/>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Successfully implemented and validated the </a:t>
            </a:r>
            <a:r>
              <a:rPr lang="en-US" sz="1400" b="1" dirty="0">
                <a:solidFill>
                  <a:srgbClr val="272525"/>
                </a:solidFill>
                <a:latin typeface="Inter" pitchFamily="34" charset="0"/>
                <a:ea typeface="Inter" pitchFamily="34" charset="-122"/>
                <a:cs typeface="Inter" pitchFamily="34" charset="-120"/>
              </a:rPr>
              <a:t>StegoGAN</a:t>
            </a:r>
            <a:r>
              <a:rPr lang="en-US" sz="1400" dirty="0">
                <a:solidFill>
                  <a:srgbClr val="272525"/>
                </a:solidFill>
                <a:latin typeface="Inter" pitchFamily="34" charset="0"/>
                <a:ea typeface="Inter" pitchFamily="34" charset="-122"/>
                <a:cs typeface="Inter" pitchFamily="34" charset="-120"/>
              </a:rPr>
              <a:t> architecture on the PlanIGN dataset.</a:t>
            </a:r>
            <a:endParaRPr lang="en-US" sz="1400" dirty="0"/>
          </a:p>
        </p:txBody>
      </p:sp>
      <p:sp>
        <p:nvSpPr>
          <p:cNvPr id="5" name="Text 3"/>
          <p:cNvSpPr/>
          <p:nvPr/>
        </p:nvSpPr>
        <p:spPr>
          <a:xfrm>
            <a:off x="793790" y="2361009"/>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Achieved performance metrics (FID ≈ 58, KID ≈ 2) nearly identical to the original research paper.</a:t>
            </a:r>
            <a:endParaRPr lang="en-US" sz="1400" dirty="0"/>
          </a:p>
        </p:txBody>
      </p:sp>
      <p:sp>
        <p:nvSpPr>
          <p:cNvPr id="6" name="Text 4"/>
          <p:cNvSpPr/>
          <p:nvPr/>
        </p:nvSpPr>
        <p:spPr>
          <a:xfrm>
            <a:off x="793790" y="2714744"/>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Demonstrated the model's ability to produce visually clean and accurate image-to-image translations in non-bijective scenarios.</a:t>
            </a:r>
            <a:endParaRPr lang="en-US" sz="1400" dirty="0"/>
          </a:p>
        </p:txBody>
      </p:sp>
      <p:sp>
        <p:nvSpPr>
          <p:cNvPr id="7" name="Text 5"/>
          <p:cNvSpPr/>
          <p:nvPr/>
        </p:nvSpPr>
        <p:spPr>
          <a:xfrm>
            <a:off x="1065967" y="3413165"/>
            <a:ext cx="12770644"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This project not only validates the efficacy of StegoGAN in handling the complexities of non-bijective image translation but also lays the groundwork for more context-aware and robust future iterations.</a:t>
            </a:r>
            <a:endParaRPr lang="en-US" sz="1400" dirty="0"/>
          </a:p>
        </p:txBody>
      </p:sp>
      <p:sp>
        <p:nvSpPr>
          <p:cNvPr id="8" name="Shape 6"/>
          <p:cNvSpPr/>
          <p:nvPr/>
        </p:nvSpPr>
        <p:spPr>
          <a:xfrm>
            <a:off x="793790" y="3209092"/>
            <a:ext cx="22860" cy="988695"/>
          </a:xfrm>
          <a:prstGeom prst="rect">
            <a:avLst/>
          </a:prstGeom>
          <a:solidFill>
            <a:srgbClr val="007EBD"/>
          </a:solidFill>
          <a:ln/>
        </p:spPr>
        <p:txBody>
          <a:bodyPr/>
          <a:lstStyle/>
          <a:p>
            <a:endParaRPr lang="en-US"/>
          </a:p>
        </p:txBody>
      </p:sp>
      <p:sp>
        <p:nvSpPr>
          <p:cNvPr id="9" name="Text 7"/>
          <p:cNvSpPr/>
          <p:nvPr/>
        </p:nvSpPr>
        <p:spPr>
          <a:xfrm>
            <a:off x="793790" y="4469963"/>
            <a:ext cx="2445306"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Proposed Future Work</a:t>
            </a:r>
            <a:endParaRPr lang="en-US" sz="1850" dirty="0"/>
          </a:p>
        </p:txBody>
      </p:sp>
      <p:sp>
        <p:nvSpPr>
          <p:cNvPr id="10" name="Text 8"/>
          <p:cNvSpPr/>
          <p:nvPr/>
        </p:nvSpPr>
        <p:spPr>
          <a:xfrm>
            <a:off x="793790" y="5039797"/>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Our proposed </a:t>
            </a:r>
            <a:r>
              <a:rPr lang="en-US" sz="1400" b="1" dirty="0">
                <a:solidFill>
                  <a:srgbClr val="272525"/>
                </a:solidFill>
                <a:latin typeface="Inter" pitchFamily="34" charset="0"/>
                <a:ea typeface="Inter" pitchFamily="34" charset="-122"/>
                <a:cs typeface="Inter" pitchFamily="34" charset="-120"/>
              </a:rPr>
              <a:t>Cross-Domain StegoGAN</a:t>
            </a:r>
            <a:r>
              <a:rPr lang="en-US" sz="1400" dirty="0">
                <a:solidFill>
                  <a:srgbClr val="272525"/>
                </a:solidFill>
                <a:latin typeface="Inter" pitchFamily="34" charset="0"/>
                <a:ea typeface="Inter" pitchFamily="34" charset="-122"/>
                <a:cs typeface="Inter" pitchFamily="34" charset="-120"/>
              </a:rPr>
              <a:t> aims to further refine mask prediction by integrating target domain features, promising even greater semantic consistency and structural accuracy in future image translation tasks.</a:t>
            </a:r>
            <a:endParaRPr lang="en-US" sz="1400" dirty="0"/>
          </a:p>
        </p:txBody>
      </p:sp>
      <p:sp>
        <p:nvSpPr>
          <p:cNvPr id="11" name="Text 9"/>
          <p:cNvSpPr/>
          <p:nvPr/>
        </p:nvSpPr>
        <p:spPr>
          <a:xfrm>
            <a:off x="793790" y="5892522"/>
            <a:ext cx="2381607"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Petrona Bold" pitchFamily="34" charset="0"/>
                <a:ea typeface="Petrona Bold" pitchFamily="34" charset="-122"/>
                <a:cs typeface="Petrona Bold" pitchFamily="34" charset="-120"/>
              </a:rPr>
              <a:t>References</a:t>
            </a:r>
            <a:endParaRPr lang="en-US" sz="1850" dirty="0"/>
          </a:p>
        </p:txBody>
      </p:sp>
      <p:sp>
        <p:nvSpPr>
          <p:cNvPr id="12" name="Text 10"/>
          <p:cNvSpPr/>
          <p:nvPr/>
        </p:nvSpPr>
        <p:spPr>
          <a:xfrm>
            <a:off x="793790" y="6462355"/>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Wu et al., </a:t>
            </a:r>
            <a:r>
              <a:rPr lang="en-US" sz="1400" i="1" dirty="0">
                <a:solidFill>
                  <a:srgbClr val="272525"/>
                </a:solidFill>
                <a:latin typeface="Inter" pitchFamily="34" charset="0"/>
                <a:ea typeface="Inter" pitchFamily="34" charset="-122"/>
                <a:cs typeface="Inter" pitchFamily="34" charset="-120"/>
              </a:rPr>
              <a:t>StegoGAN: Leveraging Steganography for Non-Bijective Image-to-Image Translation</a:t>
            </a:r>
            <a:r>
              <a:rPr lang="en-US" sz="1400" dirty="0">
                <a:solidFill>
                  <a:srgbClr val="272525"/>
                </a:solidFill>
                <a:latin typeface="Inter" pitchFamily="34" charset="0"/>
                <a:ea typeface="Inter" pitchFamily="34" charset="-122"/>
                <a:cs typeface="Inter" pitchFamily="34" charset="-120"/>
              </a:rPr>
              <a:t>, 2024</a:t>
            </a:r>
            <a:endParaRPr lang="en-US" sz="1400" dirty="0"/>
          </a:p>
        </p:txBody>
      </p:sp>
      <p:sp>
        <p:nvSpPr>
          <p:cNvPr id="13" name="Text 11"/>
          <p:cNvSpPr/>
          <p:nvPr/>
        </p:nvSpPr>
        <p:spPr>
          <a:xfrm>
            <a:off x="793790" y="6816090"/>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Zhu et al., </a:t>
            </a:r>
            <a:r>
              <a:rPr lang="en-US" sz="1400" i="1" dirty="0">
                <a:solidFill>
                  <a:srgbClr val="272525"/>
                </a:solidFill>
                <a:latin typeface="Inter" pitchFamily="34" charset="0"/>
                <a:ea typeface="Inter" pitchFamily="34" charset="-122"/>
                <a:cs typeface="Inter" pitchFamily="34" charset="-120"/>
              </a:rPr>
              <a:t>CycleGAN: Unpaired Image-to-Image Translation using Cycle-Consistent Adversarial Networks</a:t>
            </a:r>
            <a:r>
              <a:rPr lang="en-US" sz="1400" dirty="0">
                <a:solidFill>
                  <a:srgbClr val="272525"/>
                </a:solidFill>
                <a:latin typeface="Inter" pitchFamily="34" charset="0"/>
                <a:ea typeface="Inter" pitchFamily="34" charset="-122"/>
                <a:cs typeface="Inter" pitchFamily="34" charset="-120"/>
              </a:rPr>
              <a:t>, ICCV 2017</a:t>
            </a:r>
            <a:endParaRPr lang="en-US" sz="1400" dirty="0"/>
          </a:p>
        </p:txBody>
      </p:sp>
      <p:sp>
        <p:nvSpPr>
          <p:cNvPr id="14" name="Text 12"/>
          <p:cNvSpPr/>
          <p:nvPr/>
        </p:nvSpPr>
        <p:spPr>
          <a:xfrm>
            <a:off x="793790" y="7169825"/>
            <a:ext cx="13042821" cy="29027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Park et al., </a:t>
            </a:r>
            <a:r>
              <a:rPr lang="en-US" sz="1400" i="1" dirty="0">
                <a:solidFill>
                  <a:srgbClr val="272525"/>
                </a:solidFill>
                <a:latin typeface="Inter" pitchFamily="34" charset="0"/>
                <a:ea typeface="Inter" pitchFamily="34" charset="-122"/>
                <a:cs typeface="Inter" pitchFamily="34" charset="-120"/>
              </a:rPr>
              <a:t>Contrastive Unpaired Translation (CUT)</a:t>
            </a:r>
            <a:r>
              <a:rPr lang="en-US" sz="1400" dirty="0">
                <a:solidFill>
                  <a:srgbClr val="272525"/>
                </a:solidFill>
                <a:latin typeface="Inter" pitchFamily="34" charset="0"/>
                <a:ea typeface="Inter" pitchFamily="34" charset="-122"/>
                <a:cs typeface="Inter" pitchFamily="34" charset="-120"/>
              </a:rPr>
              <a:t>, ECCV 2020</a:t>
            </a:r>
            <a:endParaRPr lang="en-US" sz="1400" dirty="0"/>
          </a:p>
        </p:txBody>
      </p:sp>
      <p:sp>
        <p:nvSpPr>
          <p:cNvPr id="15" name="Rectangle 14">
            <a:extLst>
              <a:ext uri="{FF2B5EF4-FFF2-40B4-BE49-F238E27FC236}">
                <a16:creationId xmlns:a16="http://schemas.microsoft.com/office/drawing/2014/main" id="{2DC71016-995E-0EE5-3528-49F467228569}"/>
              </a:ext>
            </a:extLst>
          </p:cNvPr>
          <p:cNvSpPr/>
          <p:nvPr/>
        </p:nvSpPr>
        <p:spPr>
          <a:xfrm>
            <a:off x="12801600" y="7701566"/>
            <a:ext cx="1725769" cy="4250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1025</Words>
  <Application>Microsoft Macintosh PowerPoint</Application>
  <PresentationFormat>Custom</PresentationFormat>
  <Paragraphs>111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Talari Guru Raghavraj</cp:lastModifiedBy>
  <cp:revision>5</cp:revision>
  <dcterms:created xsi:type="dcterms:W3CDTF">2025-11-13T13:05:41Z</dcterms:created>
  <dcterms:modified xsi:type="dcterms:W3CDTF">2025-11-13T13:30:34Z</dcterms:modified>
</cp:coreProperties>
</file>